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4"/>
  </p:notesMasterIdLst>
  <p:sldIdLst>
    <p:sldId id="304" r:id="rId2"/>
    <p:sldId id="311" r:id="rId3"/>
    <p:sldId id="312" r:id="rId4"/>
    <p:sldId id="313" r:id="rId5"/>
    <p:sldId id="314" r:id="rId6"/>
    <p:sldId id="260" r:id="rId7"/>
    <p:sldId id="315" r:id="rId8"/>
    <p:sldId id="316" r:id="rId9"/>
    <p:sldId id="317" r:id="rId10"/>
    <p:sldId id="318" r:id="rId11"/>
    <p:sldId id="319" r:id="rId12"/>
    <p:sldId id="320" r:id="rId13"/>
    <p:sldId id="321" r:id="rId14"/>
    <p:sldId id="322" r:id="rId15"/>
    <p:sldId id="323" r:id="rId16"/>
    <p:sldId id="324" r:id="rId17"/>
    <p:sldId id="325" r:id="rId18"/>
    <p:sldId id="327" r:id="rId19"/>
    <p:sldId id="328" r:id="rId20"/>
    <p:sldId id="329" r:id="rId21"/>
    <p:sldId id="326" r:id="rId22"/>
    <p:sldId id="330" r:id="rId23"/>
    <p:sldId id="331" r:id="rId24"/>
    <p:sldId id="332" r:id="rId25"/>
    <p:sldId id="333" r:id="rId26"/>
    <p:sldId id="334" r:id="rId27"/>
    <p:sldId id="352" r:id="rId28"/>
    <p:sldId id="337" r:id="rId29"/>
    <p:sldId id="338" r:id="rId30"/>
    <p:sldId id="339" r:id="rId31"/>
    <p:sldId id="340" r:id="rId32"/>
    <p:sldId id="342" r:id="rId33"/>
    <p:sldId id="341" r:id="rId34"/>
    <p:sldId id="345" r:id="rId35"/>
    <p:sldId id="344" r:id="rId36"/>
    <p:sldId id="346" r:id="rId37"/>
    <p:sldId id="347" r:id="rId38"/>
    <p:sldId id="348" r:id="rId39"/>
    <p:sldId id="351" r:id="rId40"/>
    <p:sldId id="350" r:id="rId41"/>
    <p:sldId id="349" r:id="rId42"/>
    <p:sldId id="353" r:id="rId43"/>
    <p:sldId id="354" r:id="rId44"/>
    <p:sldId id="355" r:id="rId45"/>
    <p:sldId id="356" r:id="rId46"/>
    <p:sldId id="357" r:id="rId47"/>
    <p:sldId id="358" r:id="rId48"/>
    <p:sldId id="359" r:id="rId49"/>
    <p:sldId id="360" r:id="rId50"/>
    <p:sldId id="361" r:id="rId51"/>
    <p:sldId id="362"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787" autoAdjust="0"/>
  </p:normalViewPr>
  <p:slideViewPr>
    <p:cSldViewPr snapToGrid="0">
      <p:cViewPr varScale="1">
        <p:scale>
          <a:sx n="120" d="100"/>
          <a:sy n="120" d="100"/>
        </p:scale>
        <p:origin x="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99774-EFD3-40CB-A5B5-3E4A5C0732A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48BC26C-4DCD-4CB0-AC8E-D808410F561A}">
      <dgm:prSet/>
      <dgm:spPr/>
      <dgm:t>
        <a:bodyPr/>
        <a:lstStyle/>
        <a:p>
          <a:pPr>
            <a:lnSpc>
              <a:spcPct val="100000"/>
            </a:lnSpc>
          </a:pPr>
          <a:r>
            <a:rPr lang="en-CA" dirty="0">
              <a:latin typeface="Times New Roman" panose="02020603050405020304" pitchFamily="18" charset="0"/>
              <a:cs typeface="Times New Roman" panose="02020603050405020304" pitchFamily="18" charset="0"/>
            </a:rPr>
            <a:t>The designed temple preservation system provides a centralized, structured, and real-time method for managing ancient temple information.</a:t>
          </a:r>
          <a:endParaRPr lang="en-US" dirty="0">
            <a:latin typeface="Times New Roman" panose="02020603050405020304" pitchFamily="18" charset="0"/>
            <a:cs typeface="Times New Roman" panose="02020603050405020304" pitchFamily="18" charset="0"/>
          </a:endParaRPr>
        </a:p>
      </dgm:t>
    </dgm:pt>
    <dgm:pt modelId="{9D877C9C-4B46-4463-8A5B-69F7ED65406F}" type="parTrans" cxnId="{AE207D80-64C2-4E0E-9253-77FD7F64380B}">
      <dgm:prSet/>
      <dgm:spPr/>
      <dgm:t>
        <a:bodyPr/>
        <a:lstStyle/>
        <a:p>
          <a:endParaRPr lang="en-US"/>
        </a:p>
      </dgm:t>
    </dgm:pt>
    <dgm:pt modelId="{51BA51E8-1C03-4CD5-9671-49AA055C1585}" type="sibTrans" cxnId="{AE207D80-64C2-4E0E-9253-77FD7F64380B}">
      <dgm:prSet/>
      <dgm:spPr/>
      <dgm:t>
        <a:bodyPr/>
        <a:lstStyle/>
        <a:p>
          <a:endParaRPr lang="en-US"/>
        </a:p>
      </dgm:t>
    </dgm:pt>
    <dgm:pt modelId="{92F9956E-7D8A-43B6-BD09-4D02F753E8B0}">
      <dgm:prSet/>
      <dgm:spPr/>
      <dgm:t>
        <a:bodyPr/>
        <a:lstStyle/>
        <a:p>
          <a:pPr>
            <a:lnSpc>
              <a:spcPct val="100000"/>
            </a:lnSpc>
          </a:pPr>
          <a:r>
            <a:rPr lang="en-CA" dirty="0">
              <a:latin typeface="Times New Roman" panose="02020603050405020304" pitchFamily="18" charset="0"/>
              <a:cs typeface="Times New Roman" panose="02020603050405020304" pitchFamily="18" charset="0"/>
            </a:rPr>
            <a:t>It ensures better monitoring of temple conditions and supports timely and budget-conscious restoration efforts.</a:t>
          </a:r>
          <a:endParaRPr lang="en-US" dirty="0">
            <a:latin typeface="Times New Roman" panose="02020603050405020304" pitchFamily="18" charset="0"/>
            <a:cs typeface="Times New Roman" panose="02020603050405020304" pitchFamily="18" charset="0"/>
          </a:endParaRPr>
        </a:p>
      </dgm:t>
    </dgm:pt>
    <dgm:pt modelId="{037A13D4-B8BE-4367-8258-DC0059D6E960}" type="parTrans" cxnId="{0AC44AD0-2FE5-4D25-B9ED-EA00BFD0F4D0}">
      <dgm:prSet/>
      <dgm:spPr/>
      <dgm:t>
        <a:bodyPr/>
        <a:lstStyle/>
        <a:p>
          <a:endParaRPr lang="en-US"/>
        </a:p>
      </dgm:t>
    </dgm:pt>
    <dgm:pt modelId="{EF253A0B-D6DB-4CE0-9894-0B3968CABBF0}" type="sibTrans" cxnId="{0AC44AD0-2FE5-4D25-B9ED-EA00BFD0F4D0}">
      <dgm:prSet/>
      <dgm:spPr/>
      <dgm:t>
        <a:bodyPr/>
        <a:lstStyle/>
        <a:p>
          <a:endParaRPr lang="en-US"/>
        </a:p>
      </dgm:t>
    </dgm:pt>
    <dgm:pt modelId="{4A88AACE-FC3F-4D6D-B84F-79D1279929B6}">
      <dgm:prSet/>
      <dgm:spPr/>
      <dgm:t>
        <a:bodyPr/>
        <a:lstStyle/>
        <a:p>
          <a:pPr>
            <a:lnSpc>
              <a:spcPct val="100000"/>
            </a:lnSpc>
          </a:pPr>
          <a:r>
            <a:rPr lang="en-CA" dirty="0">
              <a:latin typeface="Times New Roman" panose="02020603050405020304" pitchFamily="18" charset="0"/>
              <a:cs typeface="Times New Roman" panose="02020603050405020304" pitchFamily="18" charset="0"/>
            </a:rPr>
            <a:t>Develop a mobile app version for easier public access, volunteer participation, and real-time field reporting.</a:t>
          </a:r>
          <a:endParaRPr lang="en-US" dirty="0">
            <a:latin typeface="Times New Roman" panose="02020603050405020304" pitchFamily="18" charset="0"/>
            <a:cs typeface="Times New Roman" panose="02020603050405020304" pitchFamily="18" charset="0"/>
          </a:endParaRPr>
        </a:p>
      </dgm:t>
    </dgm:pt>
    <dgm:pt modelId="{805BF3CA-8878-4095-A814-AF2AD7E6CBF7}" type="parTrans" cxnId="{720330D2-AAE9-4B10-94AC-F6B62E0F097F}">
      <dgm:prSet/>
      <dgm:spPr/>
      <dgm:t>
        <a:bodyPr/>
        <a:lstStyle/>
        <a:p>
          <a:endParaRPr lang="en-US"/>
        </a:p>
      </dgm:t>
    </dgm:pt>
    <dgm:pt modelId="{E17A8153-2485-4B54-87F8-EA752A5501EE}" type="sibTrans" cxnId="{720330D2-AAE9-4B10-94AC-F6B62E0F097F}">
      <dgm:prSet/>
      <dgm:spPr/>
      <dgm:t>
        <a:bodyPr/>
        <a:lstStyle/>
        <a:p>
          <a:endParaRPr lang="en-US"/>
        </a:p>
      </dgm:t>
    </dgm:pt>
    <dgm:pt modelId="{46F91CD6-CDC6-49C5-B555-1E567E2F9248}" type="pres">
      <dgm:prSet presAssocID="{AE199774-EFD3-40CB-A5B5-3E4A5C0732A9}" presName="root" presStyleCnt="0">
        <dgm:presLayoutVars>
          <dgm:dir/>
          <dgm:resizeHandles val="exact"/>
        </dgm:presLayoutVars>
      </dgm:prSet>
      <dgm:spPr/>
    </dgm:pt>
    <dgm:pt modelId="{24607003-D968-4435-B071-A7FC6485BB81}" type="pres">
      <dgm:prSet presAssocID="{A48BC26C-4DCD-4CB0-AC8E-D808410F561A}" presName="compNode" presStyleCnt="0"/>
      <dgm:spPr/>
    </dgm:pt>
    <dgm:pt modelId="{F764FF25-4EE1-4DFF-9921-1A2951B0AB34}" type="pres">
      <dgm:prSet presAssocID="{A48BC26C-4DCD-4CB0-AC8E-D808410F561A}" presName="bgRect" presStyleLbl="bgShp" presStyleIdx="0" presStyleCnt="3"/>
      <dgm:spPr/>
    </dgm:pt>
    <dgm:pt modelId="{7BF20C7D-BAA0-46FB-9DD1-18440D407FBF}" type="pres">
      <dgm:prSet presAssocID="{A48BC26C-4DCD-4CB0-AC8E-D808410F56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E855A3F1-EE34-44F1-AA3F-D86B5D625660}" type="pres">
      <dgm:prSet presAssocID="{A48BC26C-4DCD-4CB0-AC8E-D808410F561A}" presName="spaceRect" presStyleCnt="0"/>
      <dgm:spPr/>
    </dgm:pt>
    <dgm:pt modelId="{DC2C9235-4808-4D7B-AFEF-7DD705B88D82}" type="pres">
      <dgm:prSet presAssocID="{A48BC26C-4DCD-4CB0-AC8E-D808410F561A}" presName="parTx" presStyleLbl="revTx" presStyleIdx="0" presStyleCnt="3">
        <dgm:presLayoutVars>
          <dgm:chMax val="0"/>
          <dgm:chPref val="0"/>
        </dgm:presLayoutVars>
      </dgm:prSet>
      <dgm:spPr/>
    </dgm:pt>
    <dgm:pt modelId="{EDBCFC03-E598-49C1-B5A8-6C8083261F0D}" type="pres">
      <dgm:prSet presAssocID="{51BA51E8-1C03-4CD5-9671-49AA055C1585}" presName="sibTrans" presStyleCnt="0"/>
      <dgm:spPr/>
    </dgm:pt>
    <dgm:pt modelId="{F1F15EBF-54F9-452E-8897-D24EBB00DE2F}" type="pres">
      <dgm:prSet presAssocID="{92F9956E-7D8A-43B6-BD09-4D02F753E8B0}" presName="compNode" presStyleCnt="0"/>
      <dgm:spPr/>
    </dgm:pt>
    <dgm:pt modelId="{ADD7C206-76AF-480D-A5A0-DF8C879FD545}" type="pres">
      <dgm:prSet presAssocID="{92F9956E-7D8A-43B6-BD09-4D02F753E8B0}" presName="bgRect" presStyleLbl="bgShp" presStyleIdx="1" presStyleCnt="3"/>
      <dgm:spPr/>
    </dgm:pt>
    <dgm:pt modelId="{F858512E-0EE0-4212-B067-1092AAD53B94}" type="pres">
      <dgm:prSet presAssocID="{92F9956E-7D8A-43B6-BD09-4D02F753E8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spital"/>
        </a:ext>
      </dgm:extLst>
    </dgm:pt>
    <dgm:pt modelId="{33CA98BA-39E5-4580-A0E9-C701F53BAC2E}" type="pres">
      <dgm:prSet presAssocID="{92F9956E-7D8A-43B6-BD09-4D02F753E8B0}" presName="spaceRect" presStyleCnt="0"/>
      <dgm:spPr/>
    </dgm:pt>
    <dgm:pt modelId="{40E4C99F-88E6-4405-8F05-0020DE9AC3F6}" type="pres">
      <dgm:prSet presAssocID="{92F9956E-7D8A-43B6-BD09-4D02F753E8B0}" presName="parTx" presStyleLbl="revTx" presStyleIdx="1" presStyleCnt="3">
        <dgm:presLayoutVars>
          <dgm:chMax val="0"/>
          <dgm:chPref val="0"/>
        </dgm:presLayoutVars>
      </dgm:prSet>
      <dgm:spPr/>
    </dgm:pt>
    <dgm:pt modelId="{9F9C3545-1414-4BF2-8925-76CA240CEC3C}" type="pres">
      <dgm:prSet presAssocID="{EF253A0B-D6DB-4CE0-9894-0B3968CABBF0}" presName="sibTrans" presStyleCnt="0"/>
      <dgm:spPr/>
    </dgm:pt>
    <dgm:pt modelId="{A94C35F2-BEE6-4E6D-ABCC-881BCD06D4DF}" type="pres">
      <dgm:prSet presAssocID="{4A88AACE-FC3F-4D6D-B84F-79D1279929B6}" presName="compNode" presStyleCnt="0"/>
      <dgm:spPr/>
    </dgm:pt>
    <dgm:pt modelId="{95773453-4529-463F-8341-5452867FD1D8}" type="pres">
      <dgm:prSet presAssocID="{4A88AACE-FC3F-4D6D-B84F-79D1279929B6}" presName="bgRect" presStyleLbl="bgShp" presStyleIdx="2" presStyleCnt="3"/>
      <dgm:spPr/>
    </dgm:pt>
    <dgm:pt modelId="{CC2F25A8-0AF2-4A15-92D0-F89AB4FE48B3}" type="pres">
      <dgm:prSet presAssocID="{4A88AACE-FC3F-4D6D-B84F-79D1279929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C907D7D2-2F1D-42B3-9B78-3320E8CBEBBD}" type="pres">
      <dgm:prSet presAssocID="{4A88AACE-FC3F-4D6D-B84F-79D1279929B6}" presName="spaceRect" presStyleCnt="0"/>
      <dgm:spPr/>
    </dgm:pt>
    <dgm:pt modelId="{BF1B532D-5736-4B2F-92F3-75F08A0E2616}" type="pres">
      <dgm:prSet presAssocID="{4A88AACE-FC3F-4D6D-B84F-79D1279929B6}" presName="parTx" presStyleLbl="revTx" presStyleIdx="2" presStyleCnt="3">
        <dgm:presLayoutVars>
          <dgm:chMax val="0"/>
          <dgm:chPref val="0"/>
        </dgm:presLayoutVars>
      </dgm:prSet>
      <dgm:spPr/>
    </dgm:pt>
  </dgm:ptLst>
  <dgm:cxnLst>
    <dgm:cxn modelId="{6D0F161B-EC0E-48D5-9729-A9F4B98B47F1}" type="presOf" srcId="{92F9956E-7D8A-43B6-BD09-4D02F753E8B0}" destId="{40E4C99F-88E6-4405-8F05-0020DE9AC3F6}" srcOrd="0" destOrd="0" presId="urn:microsoft.com/office/officeart/2018/2/layout/IconVerticalSolidList"/>
    <dgm:cxn modelId="{1CD5582A-CD3F-4CE6-9ECF-EF4D97FDCF37}" type="presOf" srcId="{4A88AACE-FC3F-4D6D-B84F-79D1279929B6}" destId="{BF1B532D-5736-4B2F-92F3-75F08A0E2616}" srcOrd="0" destOrd="0" presId="urn:microsoft.com/office/officeart/2018/2/layout/IconVerticalSolidList"/>
    <dgm:cxn modelId="{AE207D80-64C2-4E0E-9253-77FD7F64380B}" srcId="{AE199774-EFD3-40CB-A5B5-3E4A5C0732A9}" destId="{A48BC26C-4DCD-4CB0-AC8E-D808410F561A}" srcOrd="0" destOrd="0" parTransId="{9D877C9C-4B46-4463-8A5B-69F7ED65406F}" sibTransId="{51BA51E8-1C03-4CD5-9671-49AA055C1585}"/>
    <dgm:cxn modelId="{758114AF-BC8A-4D20-9CFB-50CF047194F7}" type="presOf" srcId="{AE199774-EFD3-40CB-A5B5-3E4A5C0732A9}" destId="{46F91CD6-CDC6-49C5-B555-1E567E2F9248}" srcOrd="0" destOrd="0" presId="urn:microsoft.com/office/officeart/2018/2/layout/IconVerticalSolidList"/>
    <dgm:cxn modelId="{0AC44AD0-2FE5-4D25-B9ED-EA00BFD0F4D0}" srcId="{AE199774-EFD3-40CB-A5B5-3E4A5C0732A9}" destId="{92F9956E-7D8A-43B6-BD09-4D02F753E8B0}" srcOrd="1" destOrd="0" parTransId="{037A13D4-B8BE-4367-8258-DC0059D6E960}" sibTransId="{EF253A0B-D6DB-4CE0-9894-0B3968CABBF0}"/>
    <dgm:cxn modelId="{720330D2-AAE9-4B10-94AC-F6B62E0F097F}" srcId="{AE199774-EFD3-40CB-A5B5-3E4A5C0732A9}" destId="{4A88AACE-FC3F-4D6D-B84F-79D1279929B6}" srcOrd="2" destOrd="0" parTransId="{805BF3CA-8878-4095-A814-AF2AD7E6CBF7}" sibTransId="{E17A8153-2485-4B54-87F8-EA752A5501EE}"/>
    <dgm:cxn modelId="{72C339F0-A426-4B65-91E7-57B73DEF8F64}" type="presOf" srcId="{A48BC26C-4DCD-4CB0-AC8E-D808410F561A}" destId="{DC2C9235-4808-4D7B-AFEF-7DD705B88D82}" srcOrd="0" destOrd="0" presId="urn:microsoft.com/office/officeart/2018/2/layout/IconVerticalSolidList"/>
    <dgm:cxn modelId="{272A5BCD-BF4C-44C0-97F0-F25F0F048520}" type="presParOf" srcId="{46F91CD6-CDC6-49C5-B555-1E567E2F9248}" destId="{24607003-D968-4435-B071-A7FC6485BB81}" srcOrd="0" destOrd="0" presId="urn:microsoft.com/office/officeart/2018/2/layout/IconVerticalSolidList"/>
    <dgm:cxn modelId="{3D0466F5-8526-48BF-8157-BE82A04A4B37}" type="presParOf" srcId="{24607003-D968-4435-B071-A7FC6485BB81}" destId="{F764FF25-4EE1-4DFF-9921-1A2951B0AB34}" srcOrd="0" destOrd="0" presId="urn:microsoft.com/office/officeart/2018/2/layout/IconVerticalSolidList"/>
    <dgm:cxn modelId="{E3D74A74-63FC-4008-89FD-8FC9B398FF85}" type="presParOf" srcId="{24607003-D968-4435-B071-A7FC6485BB81}" destId="{7BF20C7D-BAA0-46FB-9DD1-18440D407FBF}" srcOrd="1" destOrd="0" presId="urn:microsoft.com/office/officeart/2018/2/layout/IconVerticalSolidList"/>
    <dgm:cxn modelId="{E3A09960-8C8E-498A-9A3E-35E16AA041F6}" type="presParOf" srcId="{24607003-D968-4435-B071-A7FC6485BB81}" destId="{E855A3F1-EE34-44F1-AA3F-D86B5D625660}" srcOrd="2" destOrd="0" presId="urn:microsoft.com/office/officeart/2018/2/layout/IconVerticalSolidList"/>
    <dgm:cxn modelId="{A5AECA28-F193-4B14-86C4-77F9CA1B11D7}" type="presParOf" srcId="{24607003-D968-4435-B071-A7FC6485BB81}" destId="{DC2C9235-4808-4D7B-AFEF-7DD705B88D82}" srcOrd="3" destOrd="0" presId="urn:microsoft.com/office/officeart/2018/2/layout/IconVerticalSolidList"/>
    <dgm:cxn modelId="{85F95A1D-82C1-49C8-833D-384AE2812A39}" type="presParOf" srcId="{46F91CD6-CDC6-49C5-B555-1E567E2F9248}" destId="{EDBCFC03-E598-49C1-B5A8-6C8083261F0D}" srcOrd="1" destOrd="0" presId="urn:microsoft.com/office/officeart/2018/2/layout/IconVerticalSolidList"/>
    <dgm:cxn modelId="{7B393FD7-2500-4313-B1DA-E466843CFBC4}" type="presParOf" srcId="{46F91CD6-CDC6-49C5-B555-1E567E2F9248}" destId="{F1F15EBF-54F9-452E-8897-D24EBB00DE2F}" srcOrd="2" destOrd="0" presId="urn:microsoft.com/office/officeart/2018/2/layout/IconVerticalSolidList"/>
    <dgm:cxn modelId="{74670D19-CEEA-4A0B-A6BE-6F5C75E03A14}" type="presParOf" srcId="{F1F15EBF-54F9-452E-8897-D24EBB00DE2F}" destId="{ADD7C206-76AF-480D-A5A0-DF8C879FD545}" srcOrd="0" destOrd="0" presId="urn:microsoft.com/office/officeart/2018/2/layout/IconVerticalSolidList"/>
    <dgm:cxn modelId="{D1799AE9-C715-44FD-A524-7A3E38E76362}" type="presParOf" srcId="{F1F15EBF-54F9-452E-8897-D24EBB00DE2F}" destId="{F858512E-0EE0-4212-B067-1092AAD53B94}" srcOrd="1" destOrd="0" presId="urn:microsoft.com/office/officeart/2018/2/layout/IconVerticalSolidList"/>
    <dgm:cxn modelId="{A61BC0C3-8B9F-475B-9080-ECE75C07C2F9}" type="presParOf" srcId="{F1F15EBF-54F9-452E-8897-D24EBB00DE2F}" destId="{33CA98BA-39E5-4580-A0E9-C701F53BAC2E}" srcOrd="2" destOrd="0" presId="urn:microsoft.com/office/officeart/2018/2/layout/IconVerticalSolidList"/>
    <dgm:cxn modelId="{1CB16CC5-8952-4927-B3E7-8682E6FC55D4}" type="presParOf" srcId="{F1F15EBF-54F9-452E-8897-D24EBB00DE2F}" destId="{40E4C99F-88E6-4405-8F05-0020DE9AC3F6}" srcOrd="3" destOrd="0" presId="urn:microsoft.com/office/officeart/2018/2/layout/IconVerticalSolidList"/>
    <dgm:cxn modelId="{385390B4-3D5F-46A3-97A8-5AC8D75B65F1}" type="presParOf" srcId="{46F91CD6-CDC6-49C5-B555-1E567E2F9248}" destId="{9F9C3545-1414-4BF2-8925-76CA240CEC3C}" srcOrd="3" destOrd="0" presId="urn:microsoft.com/office/officeart/2018/2/layout/IconVerticalSolidList"/>
    <dgm:cxn modelId="{21375552-B7E4-4260-B0B2-2B8D7B24168C}" type="presParOf" srcId="{46F91CD6-CDC6-49C5-B555-1E567E2F9248}" destId="{A94C35F2-BEE6-4E6D-ABCC-881BCD06D4DF}" srcOrd="4" destOrd="0" presId="urn:microsoft.com/office/officeart/2018/2/layout/IconVerticalSolidList"/>
    <dgm:cxn modelId="{5A4EEF30-FDE4-4768-84B6-1DA69D300823}" type="presParOf" srcId="{A94C35F2-BEE6-4E6D-ABCC-881BCD06D4DF}" destId="{95773453-4529-463F-8341-5452867FD1D8}" srcOrd="0" destOrd="0" presId="urn:microsoft.com/office/officeart/2018/2/layout/IconVerticalSolidList"/>
    <dgm:cxn modelId="{142DD23B-47EC-4ACC-9DCF-DC319E92EDCD}" type="presParOf" srcId="{A94C35F2-BEE6-4E6D-ABCC-881BCD06D4DF}" destId="{CC2F25A8-0AF2-4A15-92D0-F89AB4FE48B3}" srcOrd="1" destOrd="0" presId="urn:microsoft.com/office/officeart/2018/2/layout/IconVerticalSolidList"/>
    <dgm:cxn modelId="{660B05CD-BE16-4BC8-B26A-4FE110527794}" type="presParOf" srcId="{A94C35F2-BEE6-4E6D-ABCC-881BCD06D4DF}" destId="{C907D7D2-2F1D-42B3-9B78-3320E8CBEBBD}" srcOrd="2" destOrd="0" presId="urn:microsoft.com/office/officeart/2018/2/layout/IconVerticalSolidList"/>
    <dgm:cxn modelId="{3EB3D308-B1E6-48A4-81A9-DF1F048987CF}" type="presParOf" srcId="{A94C35F2-BEE6-4E6D-ABCC-881BCD06D4DF}" destId="{BF1B532D-5736-4B2F-92F3-75F08A0E26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4FF25-4EE1-4DFF-9921-1A2951B0AB34}">
      <dsp:nvSpPr>
        <dsp:cNvPr id="0" name=""/>
        <dsp:cNvSpPr/>
      </dsp:nvSpPr>
      <dsp:spPr>
        <a:xfrm>
          <a:off x="0" y="531"/>
          <a:ext cx="969009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20C7D-BAA0-46FB-9DD1-18440D407FB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2C9235-4808-4D7B-AFEF-7DD705B88D82}">
      <dsp:nvSpPr>
        <dsp:cNvPr id="0" name=""/>
        <dsp:cNvSpPr/>
      </dsp:nvSpPr>
      <dsp:spPr>
        <a:xfrm>
          <a:off x="1435590" y="531"/>
          <a:ext cx="82545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CA" sz="2300" kern="1200" dirty="0">
              <a:latin typeface="Times New Roman" panose="02020603050405020304" pitchFamily="18" charset="0"/>
              <a:cs typeface="Times New Roman" panose="02020603050405020304" pitchFamily="18" charset="0"/>
            </a:rPr>
            <a:t>The designed temple preservation system provides a centralized, structured, and real-time method for managing ancient temple information.</a:t>
          </a:r>
          <a:endParaRPr lang="en-US" sz="2300" kern="1200" dirty="0">
            <a:latin typeface="Times New Roman" panose="02020603050405020304" pitchFamily="18" charset="0"/>
            <a:cs typeface="Times New Roman" panose="02020603050405020304" pitchFamily="18" charset="0"/>
          </a:endParaRPr>
        </a:p>
      </dsp:txBody>
      <dsp:txXfrm>
        <a:off x="1435590" y="531"/>
        <a:ext cx="8254509" cy="1242935"/>
      </dsp:txXfrm>
    </dsp:sp>
    <dsp:sp modelId="{ADD7C206-76AF-480D-A5A0-DF8C879FD545}">
      <dsp:nvSpPr>
        <dsp:cNvPr id="0" name=""/>
        <dsp:cNvSpPr/>
      </dsp:nvSpPr>
      <dsp:spPr>
        <a:xfrm>
          <a:off x="0" y="1554201"/>
          <a:ext cx="969009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512E-0EE0-4212-B067-1092AAD53B9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4C99F-88E6-4405-8F05-0020DE9AC3F6}">
      <dsp:nvSpPr>
        <dsp:cNvPr id="0" name=""/>
        <dsp:cNvSpPr/>
      </dsp:nvSpPr>
      <dsp:spPr>
        <a:xfrm>
          <a:off x="1435590" y="1554201"/>
          <a:ext cx="82545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CA" sz="2300" kern="1200" dirty="0">
              <a:latin typeface="Times New Roman" panose="02020603050405020304" pitchFamily="18" charset="0"/>
              <a:cs typeface="Times New Roman" panose="02020603050405020304" pitchFamily="18" charset="0"/>
            </a:rPr>
            <a:t>It ensures better monitoring of temple conditions and supports timely and budget-conscious restoration efforts.</a:t>
          </a:r>
          <a:endParaRPr lang="en-US" sz="2300" kern="1200" dirty="0">
            <a:latin typeface="Times New Roman" panose="02020603050405020304" pitchFamily="18" charset="0"/>
            <a:cs typeface="Times New Roman" panose="02020603050405020304" pitchFamily="18" charset="0"/>
          </a:endParaRPr>
        </a:p>
      </dsp:txBody>
      <dsp:txXfrm>
        <a:off x="1435590" y="1554201"/>
        <a:ext cx="8254509" cy="1242935"/>
      </dsp:txXfrm>
    </dsp:sp>
    <dsp:sp modelId="{95773453-4529-463F-8341-5452867FD1D8}">
      <dsp:nvSpPr>
        <dsp:cNvPr id="0" name=""/>
        <dsp:cNvSpPr/>
      </dsp:nvSpPr>
      <dsp:spPr>
        <a:xfrm>
          <a:off x="0" y="3107870"/>
          <a:ext cx="969009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F25A8-0AF2-4A15-92D0-F89AB4FE48B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B532D-5736-4B2F-92F3-75F08A0E2616}">
      <dsp:nvSpPr>
        <dsp:cNvPr id="0" name=""/>
        <dsp:cNvSpPr/>
      </dsp:nvSpPr>
      <dsp:spPr>
        <a:xfrm>
          <a:off x="1435590" y="3107870"/>
          <a:ext cx="82545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CA" sz="2300" kern="1200" dirty="0">
              <a:latin typeface="Times New Roman" panose="02020603050405020304" pitchFamily="18" charset="0"/>
              <a:cs typeface="Times New Roman" panose="02020603050405020304" pitchFamily="18" charset="0"/>
            </a:rPr>
            <a:t>Develop a mobile app version for easier public access, volunteer participation, and real-time field reporting.</a:t>
          </a:r>
          <a:endParaRPr lang="en-US" sz="2300" kern="1200" dirty="0">
            <a:latin typeface="Times New Roman" panose="02020603050405020304" pitchFamily="18" charset="0"/>
            <a:cs typeface="Times New Roman" panose="02020603050405020304" pitchFamily="18" charset="0"/>
          </a:endParaRPr>
        </a:p>
      </dsp:txBody>
      <dsp:txXfrm>
        <a:off x="1435590" y="3107870"/>
        <a:ext cx="82545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A28D-E2DA-4988-B8AD-39FFE04F0BDB}"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9DE49-126C-46F3-8DD5-71A338D50C8E}" type="slidenum">
              <a:rPr lang="en-US" smtClean="0"/>
              <a:t>‹#›</a:t>
            </a:fld>
            <a:endParaRPr lang="en-US"/>
          </a:p>
        </p:txBody>
      </p:sp>
    </p:spTree>
    <p:extLst>
      <p:ext uri="{BB962C8B-B14F-4D97-AF65-F5344CB8AC3E}">
        <p14:creationId xmlns:p14="http://schemas.microsoft.com/office/powerpoint/2010/main" val="149550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9DE49-126C-46F3-8DD5-71A338D50C8E}" type="slidenum">
              <a:rPr lang="en-US" smtClean="0"/>
              <a:t>6</a:t>
            </a:fld>
            <a:endParaRPr lang="en-US"/>
          </a:p>
        </p:txBody>
      </p:sp>
    </p:spTree>
    <p:extLst>
      <p:ext uri="{BB962C8B-B14F-4D97-AF65-F5344CB8AC3E}">
        <p14:creationId xmlns:p14="http://schemas.microsoft.com/office/powerpoint/2010/main" val="252323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9DE49-126C-46F3-8DD5-71A338D50C8E}" type="slidenum">
              <a:rPr lang="en-US" smtClean="0"/>
              <a:t>19</a:t>
            </a:fld>
            <a:endParaRPr lang="en-US"/>
          </a:p>
        </p:txBody>
      </p:sp>
    </p:spTree>
    <p:extLst>
      <p:ext uri="{BB962C8B-B14F-4D97-AF65-F5344CB8AC3E}">
        <p14:creationId xmlns:p14="http://schemas.microsoft.com/office/powerpoint/2010/main" val="134108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79DE49-126C-46F3-8DD5-71A338D50C8E}" type="slidenum">
              <a:rPr lang="en-US" smtClean="0"/>
              <a:t>44</a:t>
            </a:fld>
            <a:endParaRPr lang="en-US"/>
          </a:p>
        </p:txBody>
      </p:sp>
    </p:spTree>
    <p:extLst>
      <p:ext uri="{BB962C8B-B14F-4D97-AF65-F5344CB8AC3E}">
        <p14:creationId xmlns:p14="http://schemas.microsoft.com/office/powerpoint/2010/main" val="340764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1D55-EE4E-F5BE-9A59-4CBB8D30DF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29C27D-7E8C-81C4-97F4-7B16A2157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0630AB-E555-325E-2CF8-8954A681830B}"/>
              </a:ext>
            </a:extLst>
          </p:cNvPr>
          <p:cNvSpPr>
            <a:spLocks noGrp="1"/>
          </p:cNvSpPr>
          <p:nvPr>
            <p:ph type="dt" sz="half" idx="10"/>
          </p:nvPr>
        </p:nvSpPr>
        <p:spPr/>
        <p:txBody>
          <a:bodyPr/>
          <a:lstStyle/>
          <a:p>
            <a:fld id="{664B6994-5D71-46A6-9354-AC18D66A37CB}" type="datetime1">
              <a:rPr lang="en-US" smtClean="0"/>
              <a:t>4/29/25</a:t>
            </a:fld>
            <a:endParaRPr lang="en-US"/>
          </a:p>
        </p:txBody>
      </p:sp>
      <p:sp>
        <p:nvSpPr>
          <p:cNvPr id="5" name="Footer Placeholder 4">
            <a:extLst>
              <a:ext uri="{FF2B5EF4-FFF2-40B4-BE49-F238E27FC236}">
                <a16:creationId xmlns:a16="http://schemas.microsoft.com/office/drawing/2014/main" id="{97B2A0E3-0342-AB63-3E81-EF9712A71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C7249-9023-0D69-40ED-9590AF72C865}"/>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3162141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A819-3C3C-3AB7-2E75-229BA94B0E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376354-6371-CC09-5F65-324BA4A83D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E0E5E-40C2-5450-2368-117118D870E5}"/>
              </a:ext>
            </a:extLst>
          </p:cNvPr>
          <p:cNvSpPr>
            <a:spLocks noGrp="1"/>
          </p:cNvSpPr>
          <p:nvPr>
            <p:ph type="dt" sz="half" idx="10"/>
          </p:nvPr>
        </p:nvSpPr>
        <p:spPr/>
        <p:txBody>
          <a:bodyPr/>
          <a:lstStyle/>
          <a:p>
            <a:fld id="{9D5A8D5E-0E48-416F-845A-1F657994FAE2}" type="datetime1">
              <a:rPr lang="en-US" smtClean="0"/>
              <a:t>4/29/25</a:t>
            </a:fld>
            <a:endParaRPr lang="en-US"/>
          </a:p>
        </p:txBody>
      </p:sp>
      <p:sp>
        <p:nvSpPr>
          <p:cNvPr id="5" name="Footer Placeholder 4">
            <a:extLst>
              <a:ext uri="{FF2B5EF4-FFF2-40B4-BE49-F238E27FC236}">
                <a16:creationId xmlns:a16="http://schemas.microsoft.com/office/drawing/2014/main" id="{8DF50308-22E1-32B5-9C6B-10E512FDD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43D53-1D84-B909-F9A7-3DDF16DA5E48}"/>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1552841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A455A2-1D5E-025C-9193-9E4935798C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D8A39F-472B-BCE6-A7C3-1925F74EAA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C45ED-5523-5039-928B-4630852D6F71}"/>
              </a:ext>
            </a:extLst>
          </p:cNvPr>
          <p:cNvSpPr>
            <a:spLocks noGrp="1"/>
          </p:cNvSpPr>
          <p:nvPr>
            <p:ph type="dt" sz="half" idx="10"/>
          </p:nvPr>
        </p:nvSpPr>
        <p:spPr/>
        <p:txBody>
          <a:bodyPr/>
          <a:lstStyle/>
          <a:p>
            <a:fld id="{2C6A67D2-273B-49A9-9FE1-964D899C80F1}" type="datetime1">
              <a:rPr lang="en-US" smtClean="0"/>
              <a:t>4/29/25</a:t>
            </a:fld>
            <a:endParaRPr lang="en-US"/>
          </a:p>
        </p:txBody>
      </p:sp>
      <p:sp>
        <p:nvSpPr>
          <p:cNvPr id="5" name="Footer Placeholder 4">
            <a:extLst>
              <a:ext uri="{FF2B5EF4-FFF2-40B4-BE49-F238E27FC236}">
                <a16:creationId xmlns:a16="http://schemas.microsoft.com/office/drawing/2014/main" id="{1BF3F5A9-C58C-EC12-8208-8F9BB06D3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BF9E2-5E4D-4B87-340B-5C5E6C3E9371}"/>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2565236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2ADB-9D08-15EA-AC8D-8BD6764D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892FE-219E-D7CA-3D4B-FEB7816F3A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E61B7-092A-9BA8-633E-B512FB2B3F85}"/>
              </a:ext>
            </a:extLst>
          </p:cNvPr>
          <p:cNvSpPr>
            <a:spLocks noGrp="1"/>
          </p:cNvSpPr>
          <p:nvPr>
            <p:ph type="dt" sz="half" idx="10"/>
          </p:nvPr>
        </p:nvSpPr>
        <p:spPr/>
        <p:txBody>
          <a:bodyPr/>
          <a:lstStyle/>
          <a:p>
            <a:fld id="{BB32348F-218E-4E2E-94E0-C9FDD27C841D}" type="datetime1">
              <a:rPr lang="en-US" smtClean="0"/>
              <a:t>4/29/25</a:t>
            </a:fld>
            <a:endParaRPr lang="en-US"/>
          </a:p>
        </p:txBody>
      </p:sp>
      <p:sp>
        <p:nvSpPr>
          <p:cNvPr id="5" name="Footer Placeholder 4">
            <a:extLst>
              <a:ext uri="{FF2B5EF4-FFF2-40B4-BE49-F238E27FC236}">
                <a16:creationId xmlns:a16="http://schemas.microsoft.com/office/drawing/2014/main" id="{EA5E2164-389A-BEDB-1D64-525CB9C3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2E10-5F00-94A8-C175-998D3C9CF4AB}"/>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204204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CB0F-7C7A-EE6B-467D-02CCE07E8D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CCC18-8475-A515-3E9F-D7BC0B8597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AA1D19-E3FE-2EAC-6714-2BA9F0037C66}"/>
              </a:ext>
            </a:extLst>
          </p:cNvPr>
          <p:cNvSpPr>
            <a:spLocks noGrp="1"/>
          </p:cNvSpPr>
          <p:nvPr>
            <p:ph type="dt" sz="half" idx="10"/>
          </p:nvPr>
        </p:nvSpPr>
        <p:spPr/>
        <p:txBody>
          <a:bodyPr/>
          <a:lstStyle/>
          <a:p>
            <a:fld id="{BE78986B-755C-492D-84FC-3B09179D5109}" type="datetime1">
              <a:rPr lang="en-US" smtClean="0"/>
              <a:t>4/29/25</a:t>
            </a:fld>
            <a:endParaRPr lang="en-US"/>
          </a:p>
        </p:txBody>
      </p:sp>
      <p:sp>
        <p:nvSpPr>
          <p:cNvPr id="5" name="Footer Placeholder 4">
            <a:extLst>
              <a:ext uri="{FF2B5EF4-FFF2-40B4-BE49-F238E27FC236}">
                <a16:creationId xmlns:a16="http://schemas.microsoft.com/office/drawing/2014/main" id="{BD82532A-D8AD-30B6-9634-F75B2C6A7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04E99-5238-DEC3-5FB1-B742B7607F81}"/>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166494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3CFF-3327-CE30-C842-C5749ED2A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19485F-23FE-6BD7-F175-DAF7A840D3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F7073B-E691-BF3A-37E7-ECB12B6A7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66D4AA-5D34-F26E-3288-02020DD0C125}"/>
              </a:ext>
            </a:extLst>
          </p:cNvPr>
          <p:cNvSpPr>
            <a:spLocks noGrp="1"/>
          </p:cNvSpPr>
          <p:nvPr>
            <p:ph type="dt" sz="half" idx="10"/>
          </p:nvPr>
        </p:nvSpPr>
        <p:spPr/>
        <p:txBody>
          <a:bodyPr/>
          <a:lstStyle/>
          <a:p>
            <a:fld id="{2F335760-9962-4A02-B28C-C7C364015B44}" type="datetime1">
              <a:rPr lang="en-US" smtClean="0"/>
              <a:t>4/29/25</a:t>
            </a:fld>
            <a:endParaRPr lang="en-US"/>
          </a:p>
        </p:txBody>
      </p:sp>
      <p:sp>
        <p:nvSpPr>
          <p:cNvPr id="6" name="Footer Placeholder 5">
            <a:extLst>
              <a:ext uri="{FF2B5EF4-FFF2-40B4-BE49-F238E27FC236}">
                <a16:creationId xmlns:a16="http://schemas.microsoft.com/office/drawing/2014/main" id="{FF72F1DF-A7DD-E43A-718D-BCA729B4CF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29BDF-5349-7979-826F-A0A102A94DAA}"/>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335660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B16A-45E7-78EC-99E0-6885170CA4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A2E5DB-C3F8-EAA1-C87B-4BAA047875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EA255-B2C5-D0B5-6C1F-1D0C93BC0D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2F341B-6463-53CC-BC57-D7529CCD33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B44BB-6A50-9330-B407-53398402F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92B02-25A1-54C0-79A2-6FB7822A8789}"/>
              </a:ext>
            </a:extLst>
          </p:cNvPr>
          <p:cNvSpPr>
            <a:spLocks noGrp="1"/>
          </p:cNvSpPr>
          <p:nvPr>
            <p:ph type="dt" sz="half" idx="10"/>
          </p:nvPr>
        </p:nvSpPr>
        <p:spPr/>
        <p:txBody>
          <a:bodyPr/>
          <a:lstStyle/>
          <a:p>
            <a:fld id="{209587EC-86AE-46FB-8753-E1D3B19C15E0}" type="datetime1">
              <a:rPr lang="en-US" smtClean="0"/>
              <a:t>4/29/25</a:t>
            </a:fld>
            <a:endParaRPr lang="en-US"/>
          </a:p>
        </p:txBody>
      </p:sp>
      <p:sp>
        <p:nvSpPr>
          <p:cNvPr id="8" name="Footer Placeholder 7">
            <a:extLst>
              <a:ext uri="{FF2B5EF4-FFF2-40B4-BE49-F238E27FC236}">
                <a16:creationId xmlns:a16="http://schemas.microsoft.com/office/drawing/2014/main" id="{093A4C51-5C65-7DFD-7C3D-94F4CD77E0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57C348-17CF-FBE1-D149-3181EC694226}"/>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1592910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177-67F8-E3AE-7F70-E9486C55D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D6D4B2-980E-3897-6BFC-A7EBE9F36566}"/>
              </a:ext>
            </a:extLst>
          </p:cNvPr>
          <p:cNvSpPr>
            <a:spLocks noGrp="1"/>
          </p:cNvSpPr>
          <p:nvPr>
            <p:ph type="dt" sz="half" idx="10"/>
          </p:nvPr>
        </p:nvSpPr>
        <p:spPr/>
        <p:txBody>
          <a:bodyPr/>
          <a:lstStyle/>
          <a:p>
            <a:fld id="{EB681960-C949-48E9-A1F0-B06957270D62}" type="datetime1">
              <a:rPr lang="en-US" smtClean="0"/>
              <a:t>4/29/25</a:t>
            </a:fld>
            <a:endParaRPr lang="en-US"/>
          </a:p>
        </p:txBody>
      </p:sp>
      <p:sp>
        <p:nvSpPr>
          <p:cNvPr id="4" name="Footer Placeholder 3">
            <a:extLst>
              <a:ext uri="{FF2B5EF4-FFF2-40B4-BE49-F238E27FC236}">
                <a16:creationId xmlns:a16="http://schemas.microsoft.com/office/drawing/2014/main" id="{223C04AA-F812-8B77-1063-66EDDC9137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34F4BD-91DF-644E-1C66-7FF9C7CD24F8}"/>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99039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BF9FC-9004-9E5F-FEB1-B6DD52836C8E}"/>
              </a:ext>
            </a:extLst>
          </p:cNvPr>
          <p:cNvSpPr>
            <a:spLocks noGrp="1"/>
          </p:cNvSpPr>
          <p:nvPr>
            <p:ph type="dt" sz="half" idx="10"/>
          </p:nvPr>
        </p:nvSpPr>
        <p:spPr/>
        <p:txBody>
          <a:bodyPr/>
          <a:lstStyle/>
          <a:p>
            <a:fld id="{0C15FD4D-705D-4C4F-A4AF-C99AC58BBBD2}" type="datetime1">
              <a:rPr lang="en-US" smtClean="0"/>
              <a:t>4/29/25</a:t>
            </a:fld>
            <a:endParaRPr lang="en-US"/>
          </a:p>
        </p:txBody>
      </p:sp>
      <p:sp>
        <p:nvSpPr>
          <p:cNvPr id="3" name="Footer Placeholder 2">
            <a:extLst>
              <a:ext uri="{FF2B5EF4-FFF2-40B4-BE49-F238E27FC236}">
                <a16:creationId xmlns:a16="http://schemas.microsoft.com/office/drawing/2014/main" id="{F7B96DED-95FB-902F-13D6-7C68A44AD5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FD5366-4229-6D6B-7898-54390A9B883D}"/>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76735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CD2E-B5FC-BA41-7304-B2B291D4A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34BEC8-8904-E5D5-E525-7C11194BB3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82369-BD63-1C9D-AF31-3DA646CF5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7793D-07A0-69E1-4917-D4550EAD5621}"/>
              </a:ext>
            </a:extLst>
          </p:cNvPr>
          <p:cNvSpPr>
            <a:spLocks noGrp="1"/>
          </p:cNvSpPr>
          <p:nvPr>
            <p:ph type="dt" sz="half" idx="10"/>
          </p:nvPr>
        </p:nvSpPr>
        <p:spPr/>
        <p:txBody>
          <a:bodyPr/>
          <a:lstStyle/>
          <a:p>
            <a:fld id="{856901E7-0ED8-46E9-A3CE-9DC7C3EABE97}" type="datetime1">
              <a:rPr lang="en-US" smtClean="0"/>
              <a:t>4/29/25</a:t>
            </a:fld>
            <a:endParaRPr lang="en-US"/>
          </a:p>
        </p:txBody>
      </p:sp>
      <p:sp>
        <p:nvSpPr>
          <p:cNvPr id="6" name="Footer Placeholder 5">
            <a:extLst>
              <a:ext uri="{FF2B5EF4-FFF2-40B4-BE49-F238E27FC236}">
                <a16:creationId xmlns:a16="http://schemas.microsoft.com/office/drawing/2014/main" id="{C6B54A32-E652-77E8-FB65-20DDDC1A0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FFAD-97A9-B1A5-E236-8A96CE2DAA08}"/>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358497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A4F6-DA07-619B-6113-6137BDF140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A9C48A-1C92-628C-9577-0EAE7EA30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10447-5854-E429-1739-7B0529D6B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C3A79-CC2F-D770-2095-755011BF0DF0}"/>
              </a:ext>
            </a:extLst>
          </p:cNvPr>
          <p:cNvSpPr>
            <a:spLocks noGrp="1"/>
          </p:cNvSpPr>
          <p:nvPr>
            <p:ph type="dt" sz="half" idx="10"/>
          </p:nvPr>
        </p:nvSpPr>
        <p:spPr/>
        <p:txBody>
          <a:bodyPr/>
          <a:lstStyle/>
          <a:p>
            <a:fld id="{D29AEE67-B40F-464E-9F69-1BB7E3839DE2}" type="datetime1">
              <a:rPr lang="en-US" smtClean="0"/>
              <a:t>4/29/25</a:t>
            </a:fld>
            <a:endParaRPr lang="en-US"/>
          </a:p>
        </p:txBody>
      </p:sp>
      <p:sp>
        <p:nvSpPr>
          <p:cNvPr id="6" name="Footer Placeholder 5">
            <a:extLst>
              <a:ext uri="{FF2B5EF4-FFF2-40B4-BE49-F238E27FC236}">
                <a16:creationId xmlns:a16="http://schemas.microsoft.com/office/drawing/2014/main" id="{DA1E9879-EFB8-629B-1C77-24C4F6D66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93B2FD-2AB7-F96F-B601-260CB1027F05}"/>
              </a:ext>
            </a:extLst>
          </p:cNvPr>
          <p:cNvSpPr>
            <a:spLocks noGrp="1"/>
          </p:cNvSpPr>
          <p:nvPr>
            <p:ph type="sldNum" sz="quarter" idx="12"/>
          </p:nvPr>
        </p:nvSpPr>
        <p:spPr/>
        <p:txBody>
          <a:bodyPr/>
          <a:lstStyle/>
          <a:p>
            <a:fld id="{FF412A3B-0EF9-4AA3-A0BB-B2D9458C88DF}" type="slidenum">
              <a:rPr lang="en-US" smtClean="0"/>
              <a:t>‹#›</a:t>
            </a:fld>
            <a:endParaRPr lang="en-US"/>
          </a:p>
        </p:txBody>
      </p:sp>
    </p:spTree>
    <p:extLst>
      <p:ext uri="{BB962C8B-B14F-4D97-AF65-F5344CB8AC3E}">
        <p14:creationId xmlns:p14="http://schemas.microsoft.com/office/powerpoint/2010/main" val="1851670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85D621-D7A4-5E6D-6B06-E4A6FCBAE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ED429B-0ED4-24CC-91F6-87EAE8E6C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75300-612D-95B8-78B0-B9C091F4A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22ED5-D2FC-4D30-9275-A526BBF83B7D}" type="datetime1">
              <a:rPr lang="en-US" smtClean="0"/>
              <a:t>4/29/25</a:t>
            </a:fld>
            <a:endParaRPr lang="en-US"/>
          </a:p>
        </p:txBody>
      </p:sp>
      <p:sp>
        <p:nvSpPr>
          <p:cNvPr id="5" name="Footer Placeholder 4">
            <a:extLst>
              <a:ext uri="{FF2B5EF4-FFF2-40B4-BE49-F238E27FC236}">
                <a16:creationId xmlns:a16="http://schemas.microsoft.com/office/drawing/2014/main" id="{D474E9AF-104D-4B47-7FF3-2C7A55D55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374A9E-F5DA-0366-BB3C-DC6690868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12A3B-0EF9-4AA3-A0BB-B2D9458C88DF}" type="slidenum">
              <a:rPr lang="en-US" smtClean="0"/>
              <a:t>‹#›</a:t>
            </a:fld>
            <a:endParaRPr lang="en-US"/>
          </a:p>
        </p:txBody>
      </p:sp>
    </p:spTree>
    <p:extLst>
      <p:ext uri="{BB962C8B-B14F-4D97-AF65-F5344CB8AC3E}">
        <p14:creationId xmlns:p14="http://schemas.microsoft.com/office/powerpoint/2010/main" val="349322718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hyperlink" Target="https://whc.unesco.org/en/list/" TargetMode="External"/><Relationship Id="rId7" Type="http://schemas.openxmlformats.org/officeDocument/2006/relationships/image" Target="../media/image53.svg"/><Relationship Id="rId2" Type="http://schemas.openxmlformats.org/officeDocument/2006/relationships/hyperlink" Target="https://dev.mysql.com/doc" TargetMode="Externa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hyperlink" Target="https://asi.nic.in/" TargetMode="External"/><Relationship Id="rId4" Type="http://schemas.openxmlformats.org/officeDocument/2006/relationships/hyperlink" Target="https://hrce.tn.gov.in/hrcehome/templegis_search.ph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E0A7-5540-704E-E270-7FAF147A4911}"/>
              </a:ext>
            </a:extLst>
          </p:cNvPr>
          <p:cNvSpPr>
            <a:spLocks noGrp="1"/>
          </p:cNvSpPr>
          <p:nvPr>
            <p:ph type="title"/>
          </p:nvPr>
        </p:nvSpPr>
        <p:spPr>
          <a:xfrm>
            <a:off x="457200" y="188375"/>
            <a:ext cx="11064949" cy="1378615"/>
          </a:xfrm>
        </p:spPr>
        <p:txBody>
          <a:bodyPr/>
          <a:lstStyle/>
          <a:p>
            <a:r>
              <a:rPr lang="en-US" dirty="0">
                <a:latin typeface="Times New Roman" panose="02020603050405020304" pitchFamily="18" charset="0"/>
                <a:cs typeface="Times New Roman" panose="02020603050405020304" pitchFamily="18" charset="0"/>
              </a:rPr>
              <a:t>Preservation of Historic Temples in Tamil Nadu</a:t>
            </a:r>
          </a:p>
        </p:txBody>
      </p:sp>
      <p:sp>
        <p:nvSpPr>
          <p:cNvPr id="4" name="Content Placeholder 3">
            <a:extLst>
              <a:ext uri="{FF2B5EF4-FFF2-40B4-BE49-F238E27FC236}">
                <a16:creationId xmlns:a16="http://schemas.microsoft.com/office/drawing/2014/main" id="{A18D4649-D848-8C1C-8025-92F0AAAF6589}"/>
              </a:ext>
            </a:extLst>
          </p:cNvPr>
          <p:cNvSpPr>
            <a:spLocks noGrp="1"/>
          </p:cNvSpPr>
          <p:nvPr>
            <p:ph sz="half" idx="2"/>
          </p:nvPr>
        </p:nvSpPr>
        <p:spPr>
          <a:xfrm>
            <a:off x="7942997" y="1837161"/>
            <a:ext cx="4249003" cy="3978848"/>
          </a:xfrm>
        </p:spPr>
        <p:txBody>
          <a:bodyPr>
            <a:normAutofit lnSpcReduction="10000"/>
          </a:bodyPr>
          <a:lstStyle/>
          <a:p>
            <a:pPr marL="0" indent="0">
              <a:buNone/>
            </a:pPr>
            <a:endParaRPr lang="en-US" sz="4000" dirty="0"/>
          </a:p>
          <a:p>
            <a:pPr>
              <a:buNone/>
            </a:pPr>
            <a:r>
              <a:rPr lang="en-US" sz="1900" b="1" i="0" dirty="0">
                <a:solidFill>
                  <a:srgbClr val="000000"/>
                </a:solidFill>
                <a:effectLst/>
                <a:latin typeface="Times New Roman" panose="02020603050405020304" pitchFamily="18" charset="0"/>
                <a:cs typeface="Times New Roman" panose="02020603050405020304" pitchFamily="18" charset="0"/>
              </a:rPr>
              <a:t>STUDENT:</a:t>
            </a:r>
          </a:p>
          <a:p>
            <a:pPr>
              <a:buNone/>
            </a:pPr>
            <a:r>
              <a:rPr lang="en-US" sz="1900" dirty="0">
                <a:solidFill>
                  <a:srgbClr val="000000"/>
                </a:solidFill>
                <a:latin typeface="Times New Roman" panose="02020603050405020304" pitchFamily="18" charset="0"/>
                <a:cs typeface="Times New Roman" panose="02020603050405020304" pitchFamily="18" charset="0"/>
              </a:rPr>
              <a:t>Jayapriya Muthuramasamy,</a:t>
            </a:r>
          </a:p>
          <a:p>
            <a:pPr>
              <a:buNone/>
            </a:pPr>
            <a:r>
              <a:rPr lang="en-US" sz="1900" b="0" i="0" dirty="0">
                <a:solidFill>
                  <a:srgbClr val="000000"/>
                </a:solidFill>
                <a:effectLst/>
                <a:latin typeface="Times New Roman" panose="02020603050405020304" pitchFamily="18" charset="0"/>
                <a:cs typeface="Times New Roman" panose="02020603050405020304" pitchFamily="18" charset="0"/>
              </a:rPr>
              <a:t>20461</a:t>
            </a:r>
            <a:br>
              <a:rPr lang="en-US" sz="1900" b="0" i="0" dirty="0">
                <a:solidFill>
                  <a:srgbClr val="000000"/>
                </a:solidFill>
                <a:effectLst/>
                <a:latin typeface="Times New Roman" panose="02020603050405020304" pitchFamily="18" charset="0"/>
                <a:cs typeface="Times New Roman" panose="02020603050405020304" pitchFamily="18" charset="0"/>
              </a:rPr>
            </a:br>
            <a:r>
              <a:rPr lang="en-US" sz="1900" b="0" i="0" dirty="0">
                <a:solidFill>
                  <a:srgbClr val="000000"/>
                </a:solidFill>
                <a:effectLst/>
                <a:latin typeface="Times New Roman" panose="02020603050405020304" pitchFamily="18" charset="0"/>
                <a:cs typeface="Times New Roman" panose="02020603050405020304" pitchFamily="18" charset="0"/>
              </a:rPr>
              <a:t>  </a:t>
            </a:r>
          </a:p>
          <a:p>
            <a:pPr>
              <a:buNone/>
            </a:pPr>
            <a:r>
              <a:rPr lang="en-US" sz="1900" b="1" i="0" dirty="0">
                <a:solidFill>
                  <a:srgbClr val="000000"/>
                </a:solidFill>
                <a:effectLst/>
                <a:latin typeface="Times New Roman" panose="02020603050405020304" pitchFamily="18" charset="0"/>
                <a:cs typeface="Times New Roman" panose="02020603050405020304" pitchFamily="18" charset="0"/>
              </a:rPr>
              <a:t>PROFESSOR:</a:t>
            </a:r>
          </a:p>
          <a:p>
            <a:pPr>
              <a:buNone/>
            </a:pPr>
            <a:r>
              <a:rPr lang="en-US" sz="1900" dirty="0">
                <a:solidFill>
                  <a:srgbClr val="000000"/>
                </a:solidFill>
                <a:latin typeface="Times New Roman" panose="02020603050405020304" pitchFamily="18" charset="0"/>
                <a:cs typeface="Times New Roman" panose="02020603050405020304" pitchFamily="18" charset="0"/>
              </a:rPr>
              <a:t>Dr. Bhaskar </a:t>
            </a:r>
            <a:r>
              <a:rPr lang="en-US" sz="1900" dirty="0" err="1">
                <a:solidFill>
                  <a:srgbClr val="000000"/>
                </a:solidFill>
                <a:latin typeface="Times New Roman" panose="02020603050405020304" pitchFamily="18" charset="0"/>
                <a:cs typeface="Times New Roman" panose="02020603050405020304" pitchFamily="18" charset="0"/>
              </a:rPr>
              <a:t>Vidhyacharan</a:t>
            </a:r>
            <a:endParaRPr lang="en-US" sz="1900" dirty="0">
              <a:solidFill>
                <a:srgbClr val="000000"/>
              </a:solidFill>
              <a:latin typeface="Times New Roman" panose="02020603050405020304" pitchFamily="18" charset="0"/>
              <a:cs typeface="Times New Roman" panose="02020603050405020304" pitchFamily="18" charset="0"/>
            </a:endParaRPr>
          </a:p>
          <a:p>
            <a:pPr>
              <a:buNone/>
            </a:pPr>
            <a:br>
              <a:rPr lang="en-US" sz="4500" dirty="0"/>
            </a:br>
            <a:endParaRPr lang="en-US" sz="4500" dirty="0"/>
          </a:p>
        </p:txBody>
      </p:sp>
      <p:sp>
        <p:nvSpPr>
          <p:cNvPr id="3" name="Slide Number Placeholder 2">
            <a:extLst>
              <a:ext uri="{FF2B5EF4-FFF2-40B4-BE49-F238E27FC236}">
                <a16:creationId xmlns:a16="http://schemas.microsoft.com/office/drawing/2014/main" id="{87ED3236-C538-3366-BFB2-356B227AD978}"/>
              </a:ext>
            </a:extLst>
          </p:cNvPr>
          <p:cNvSpPr>
            <a:spLocks noGrp="1"/>
          </p:cNvSpPr>
          <p:nvPr>
            <p:ph type="sldNum" sz="quarter" idx="12"/>
          </p:nvPr>
        </p:nvSpPr>
        <p:spPr/>
        <p:txBody>
          <a:bodyPr/>
          <a:lstStyle/>
          <a:p>
            <a:fld id="{FF412A3B-0EF9-4AA3-A0BB-B2D9458C88DF}" type="slidenum">
              <a:rPr lang="en-US" smtClean="0"/>
              <a:t>1</a:t>
            </a:fld>
            <a:endParaRPr lang="en-US" dirty="0"/>
          </a:p>
        </p:txBody>
      </p:sp>
      <p:pic>
        <p:nvPicPr>
          <p:cNvPr id="9" name="Content Placeholder 8" descr="A colorful temple complex with many towers with Meenakshi Amman Temple in the background&#10;&#10;Description automatically generated with medium confidence">
            <a:extLst>
              <a:ext uri="{FF2B5EF4-FFF2-40B4-BE49-F238E27FC236}">
                <a16:creationId xmlns:a16="http://schemas.microsoft.com/office/drawing/2014/main" id="{32B68A36-E426-B426-AAFD-62C94C1C123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2558" y="1472540"/>
            <a:ext cx="6767234" cy="4883810"/>
          </a:xfrm>
        </p:spPr>
      </p:pic>
    </p:spTree>
    <p:extLst>
      <p:ext uri="{BB962C8B-B14F-4D97-AF65-F5344CB8AC3E}">
        <p14:creationId xmlns:p14="http://schemas.microsoft.com/office/powerpoint/2010/main" val="87324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54DFD36-CDEA-4A58-ABEC-DA9CE2CB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2">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7AAFD3-1982-B65A-DDE6-A52D79DB2D9C}"/>
              </a:ext>
            </a:extLst>
          </p:cNvPr>
          <p:cNvSpPr>
            <a:spLocks noGrp="1"/>
          </p:cNvSpPr>
          <p:nvPr>
            <p:ph type="title"/>
          </p:nvPr>
        </p:nvSpPr>
        <p:spPr>
          <a:xfrm>
            <a:off x="550863" y="336721"/>
            <a:ext cx="11090274" cy="675441"/>
          </a:xfrm>
        </p:spPr>
        <p:txBody>
          <a:bodyPr vert="horz" wrap="square" lIns="91440" tIns="45720" rIns="91440" bIns="45720" rtlCol="0" anchor="t">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Temples Table</a:t>
            </a:r>
          </a:p>
        </p:txBody>
      </p:sp>
      <p:pic>
        <p:nvPicPr>
          <p:cNvPr id="7" name="Picture 6">
            <a:extLst>
              <a:ext uri="{FF2B5EF4-FFF2-40B4-BE49-F238E27FC236}">
                <a16:creationId xmlns:a16="http://schemas.microsoft.com/office/drawing/2014/main" id="{065F68C8-8A62-D24D-6B05-963DC03556BA}"/>
              </a:ext>
            </a:extLst>
          </p:cNvPr>
          <p:cNvPicPr>
            <a:picLocks noChangeAspect="1"/>
          </p:cNvPicPr>
          <p:nvPr/>
        </p:nvPicPr>
        <p:blipFill>
          <a:blip r:embed="rId2"/>
          <a:stretch>
            <a:fillRect/>
          </a:stretch>
        </p:blipFill>
        <p:spPr>
          <a:xfrm>
            <a:off x="330273" y="1114625"/>
            <a:ext cx="11531453" cy="5105200"/>
          </a:xfrm>
          <a:prstGeom prst="rect">
            <a:avLst/>
          </a:prstGeom>
        </p:spPr>
      </p:pic>
      <p:sp>
        <p:nvSpPr>
          <p:cNvPr id="8" name="Slide Number Placeholder 3">
            <a:extLst>
              <a:ext uri="{FF2B5EF4-FFF2-40B4-BE49-F238E27FC236}">
                <a16:creationId xmlns:a16="http://schemas.microsoft.com/office/drawing/2014/main" id="{3BDC307A-91B2-C24A-74B5-4EFEBF887857}"/>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10</a:t>
            </a:fld>
            <a:endParaRPr lang="en-US" sz="1000"/>
          </a:p>
        </p:txBody>
      </p:sp>
    </p:spTree>
    <p:extLst>
      <p:ext uri="{BB962C8B-B14F-4D97-AF65-F5344CB8AC3E}">
        <p14:creationId xmlns:p14="http://schemas.microsoft.com/office/powerpoint/2010/main" val="2857101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7AAFD3-1982-B65A-DDE6-A52D79DB2D9C}"/>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Temples Table Output</a:t>
            </a:r>
          </a:p>
        </p:txBody>
      </p:sp>
      <p:pic>
        <p:nvPicPr>
          <p:cNvPr id="4" name="Picture 3" descr="A screenshot of a computer&#10;&#10;Description automatically generated">
            <a:extLst>
              <a:ext uri="{FF2B5EF4-FFF2-40B4-BE49-F238E27FC236}">
                <a16:creationId xmlns:a16="http://schemas.microsoft.com/office/drawing/2014/main" id="{C0359951-0FAD-15B8-A81F-2D874A1C7B3F}"/>
              </a:ext>
            </a:extLst>
          </p:cNvPr>
          <p:cNvPicPr>
            <a:picLocks noChangeAspect="1"/>
          </p:cNvPicPr>
          <p:nvPr/>
        </p:nvPicPr>
        <p:blipFill>
          <a:blip r:embed="rId2"/>
          <a:stretch>
            <a:fillRect/>
          </a:stretch>
        </p:blipFill>
        <p:spPr>
          <a:xfrm>
            <a:off x="144985" y="1364775"/>
            <a:ext cx="11768515" cy="4499312"/>
          </a:xfrm>
          <a:prstGeom prst="rect">
            <a:avLst/>
          </a:prstGeom>
          <a:effectLst>
            <a:outerShdw blurRad="508000" dist="101600" dir="5400000" algn="tl" rotWithShape="0">
              <a:prstClr val="black">
                <a:alpha val="10000"/>
              </a:prstClr>
            </a:outerShdw>
          </a:effectLst>
        </p:spPr>
      </p:pic>
      <p:sp>
        <p:nvSpPr>
          <p:cNvPr id="7" name="Slide Number Placeholder 3">
            <a:extLst>
              <a:ext uri="{FF2B5EF4-FFF2-40B4-BE49-F238E27FC236}">
                <a16:creationId xmlns:a16="http://schemas.microsoft.com/office/drawing/2014/main" id="{F2688ECD-F2CA-97E5-A73F-BCCFFD2D535C}"/>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11</a:t>
            </a:fld>
            <a:endParaRPr lang="en-US" sz="1000"/>
          </a:p>
        </p:txBody>
      </p:sp>
    </p:spTree>
    <p:extLst>
      <p:ext uri="{BB962C8B-B14F-4D97-AF65-F5344CB8AC3E}">
        <p14:creationId xmlns:p14="http://schemas.microsoft.com/office/powerpoint/2010/main" val="499680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01F1C4B8-F746-FAF1-7650-D7EF1F4D25E7}"/>
              </a:ext>
            </a:extLst>
          </p:cNvPr>
          <p:cNvSpPr>
            <a:spLocks noGrp="1"/>
          </p:cNvSpPr>
          <p:nvPr>
            <p:ph type="title"/>
          </p:nvPr>
        </p:nvSpPr>
        <p:spPr>
          <a:xfrm>
            <a:off x="549277" y="458033"/>
            <a:ext cx="5257798" cy="726224"/>
          </a:xfrm>
        </p:spPr>
        <p:txBody>
          <a:bodyPr vert="horz" wrap="square" lIns="91440" tIns="45720" rIns="91440" bIns="45720" rtlCol="0" anchor="ctr">
            <a:normAutofit fontScale="90000"/>
          </a:bodyPr>
          <a:lstStyle/>
          <a:p>
            <a:r>
              <a:rPr lang="en-US" sz="2200" kern="1200" dirty="0">
                <a:solidFill>
                  <a:schemeClr val="tx1"/>
                </a:solidFill>
                <a:latin typeface="+mj-lt"/>
                <a:ea typeface="+mj-ea"/>
                <a:cs typeface="+mj-cs"/>
              </a:rPr>
              <a:t> </a:t>
            </a:r>
            <a:r>
              <a:rPr lang="en-US" sz="4000" kern="1200" dirty="0" err="1">
                <a:solidFill>
                  <a:schemeClr val="tx1"/>
                </a:solidFill>
                <a:latin typeface="Times New Roman" panose="02020603050405020304" pitchFamily="18" charset="0"/>
                <a:cs typeface="Times New Roman" panose="02020603050405020304" pitchFamily="18" charset="0"/>
              </a:rPr>
              <a:t>Temple_Conditions</a:t>
            </a:r>
            <a:r>
              <a:rPr lang="en-US" sz="4000" kern="1200" dirty="0">
                <a:solidFill>
                  <a:schemeClr val="tx1"/>
                </a:solidFill>
                <a:latin typeface="Times New Roman" panose="02020603050405020304" pitchFamily="18" charset="0"/>
                <a:cs typeface="Times New Roman" panose="02020603050405020304" pitchFamily="18" charset="0"/>
              </a:rPr>
              <a:t> Table</a:t>
            </a:r>
          </a:p>
        </p:txBody>
      </p:sp>
      <p:sp>
        <p:nvSpPr>
          <p:cNvPr id="8" name="Slide Number Placeholder 3">
            <a:extLst>
              <a:ext uri="{FF2B5EF4-FFF2-40B4-BE49-F238E27FC236}">
                <a16:creationId xmlns:a16="http://schemas.microsoft.com/office/drawing/2014/main" id="{93E98877-02FC-69B7-3D60-3116BEC932A0}"/>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12</a:t>
            </a:fld>
            <a:endParaRPr lang="en-US" sz="1000"/>
          </a:p>
        </p:txBody>
      </p:sp>
      <p:pic>
        <p:nvPicPr>
          <p:cNvPr id="2" name="Picture 1">
            <a:extLst>
              <a:ext uri="{FF2B5EF4-FFF2-40B4-BE49-F238E27FC236}">
                <a16:creationId xmlns:a16="http://schemas.microsoft.com/office/drawing/2014/main" id="{6D45A7F5-74EF-8A0F-F6A0-915179D761BA}"/>
              </a:ext>
            </a:extLst>
          </p:cNvPr>
          <p:cNvPicPr>
            <a:picLocks noChangeAspect="1"/>
          </p:cNvPicPr>
          <p:nvPr/>
        </p:nvPicPr>
        <p:blipFill>
          <a:blip r:embed="rId2"/>
          <a:stretch>
            <a:fillRect/>
          </a:stretch>
        </p:blipFill>
        <p:spPr>
          <a:xfrm>
            <a:off x="308162" y="1303010"/>
            <a:ext cx="11254476" cy="5275920"/>
          </a:xfrm>
          <a:prstGeom prst="rect">
            <a:avLst/>
          </a:prstGeom>
        </p:spPr>
      </p:pic>
    </p:spTree>
    <p:extLst>
      <p:ext uri="{BB962C8B-B14F-4D97-AF65-F5344CB8AC3E}">
        <p14:creationId xmlns:p14="http://schemas.microsoft.com/office/powerpoint/2010/main" val="20309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754DFD36-CDEA-4A58-ABEC-DA9CE2CB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4">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01F1C4B8-F746-FAF1-7650-D7EF1F4D25E7}"/>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Temple_Conditions</a:t>
            </a:r>
            <a:r>
              <a:rPr lang="en-US" sz="4000" kern="1200" dirty="0">
                <a:solidFill>
                  <a:schemeClr val="tx1"/>
                </a:solidFill>
                <a:latin typeface="Times New Roman" panose="02020603050405020304" pitchFamily="18" charset="0"/>
                <a:cs typeface="Times New Roman" panose="02020603050405020304" pitchFamily="18" charset="0"/>
              </a:rPr>
              <a:t> Table Output</a:t>
            </a:r>
          </a:p>
        </p:txBody>
      </p:sp>
      <p:sp>
        <p:nvSpPr>
          <p:cNvPr id="3" name="Slide Number Placeholder 3">
            <a:extLst>
              <a:ext uri="{FF2B5EF4-FFF2-40B4-BE49-F238E27FC236}">
                <a16:creationId xmlns:a16="http://schemas.microsoft.com/office/drawing/2014/main" id="{5414FF51-4956-CDB7-A724-42E5352C76AD}"/>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13</a:t>
            </a:fld>
            <a:endParaRPr lang="en-US" sz="1000" dirty="0"/>
          </a:p>
        </p:txBody>
      </p:sp>
      <p:pic>
        <p:nvPicPr>
          <p:cNvPr id="4" name="Picture 3">
            <a:extLst>
              <a:ext uri="{FF2B5EF4-FFF2-40B4-BE49-F238E27FC236}">
                <a16:creationId xmlns:a16="http://schemas.microsoft.com/office/drawing/2014/main" id="{34CE1D8C-656D-D95A-38B7-E4ABA92F89DB}"/>
              </a:ext>
            </a:extLst>
          </p:cNvPr>
          <p:cNvPicPr>
            <a:picLocks noChangeAspect="1"/>
          </p:cNvPicPr>
          <p:nvPr/>
        </p:nvPicPr>
        <p:blipFill>
          <a:blip r:embed="rId2"/>
          <a:stretch>
            <a:fillRect/>
          </a:stretch>
        </p:blipFill>
        <p:spPr>
          <a:xfrm>
            <a:off x="287583" y="1241401"/>
            <a:ext cx="11353554" cy="4993144"/>
          </a:xfrm>
          <a:prstGeom prst="rect">
            <a:avLst/>
          </a:prstGeom>
        </p:spPr>
      </p:pic>
    </p:spTree>
    <p:extLst>
      <p:ext uri="{BB962C8B-B14F-4D97-AF65-F5344CB8AC3E}">
        <p14:creationId xmlns:p14="http://schemas.microsoft.com/office/powerpoint/2010/main" val="158451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01F1C4B8-F746-FAF1-7650-D7EF1F4D25E7}"/>
              </a:ext>
            </a:extLst>
          </p:cNvPr>
          <p:cNvSpPr>
            <a:spLocks noGrp="1"/>
          </p:cNvSpPr>
          <p:nvPr>
            <p:ph type="title"/>
          </p:nvPr>
        </p:nvSpPr>
        <p:spPr>
          <a:xfrm>
            <a:off x="467390" y="365125"/>
            <a:ext cx="5988001" cy="726224"/>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Restoration_Projects</a:t>
            </a:r>
            <a:r>
              <a:rPr lang="en-US" sz="4000" kern="1200" dirty="0">
                <a:solidFill>
                  <a:schemeClr val="tx1"/>
                </a:solidFill>
                <a:latin typeface="Times New Roman" panose="02020603050405020304" pitchFamily="18" charset="0"/>
                <a:cs typeface="Times New Roman" panose="02020603050405020304" pitchFamily="18" charset="0"/>
              </a:rPr>
              <a:t> Table</a:t>
            </a:r>
          </a:p>
        </p:txBody>
      </p:sp>
      <p:sp>
        <p:nvSpPr>
          <p:cNvPr id="3" name="Slide Number Placeholder 3">
            <a:extLst>
              <a:ext uri="{FF2B5EF4-FFF2-40B4-BE49-F238E27FC236}">
                <a16:creationId xmlns:a16="http://schemas.microsoft.com/office/drawing/2014/main" id="{52BA8ED3-8D95-56DD-552D-571ADD7B50ED}"/>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14</a:t>
            </a:fld>
            <a:endParaRPr lang="en-US" sz="1000" dirty="0"/>
          </a:p>
        </p:txBody>
      </p:sp>
      <p:pic>
        <p:nvPicPr>
          <p:cNvPr id="4" name="Picture 3">
            <a:extLst>
              <a:ext uri="{FF2B5EF4-FFF2-40B4-BE49-F238E27FC236}">
                <a16:creationId xmlns:a16="http://schemas.microsoft.com/office/drawing/2014/main" id="{C57F17E6-40BF-4C04-B69D-81ED2350BFFF}"/>
              </a:ext>
            </a:extLst>
          </p:cNvPr>
          <p:cNvPicPr>
            <a:picLocks noChangeAspect="1"/>
          </p:cNvPicPr>
          <p:nvPr/>
        </p:nvPicPr>
        <p:blipFill>
          <a:blip r:embed="rId2"/>
          <a:stretch>
            <a:fillRect/>
          </a:stretch>
        </p:blipFill>
        <p:spPr>
          <a:xfrm>
            <a:off x="295274" y="1191420"/>
            <a:ext cx="11458605" cy="5066875"/>
          </a:xfrm>
          <a:prstGeom prst="rect">
            <a:avLst/>
          </a:prstGeom>
        </p:spPr>
      </p:pic>
    </p:spTree>
    <p:extLst>
      <p:ext uri="{BB962C8B-B14F-4D97-AF65-F5344CB8AC3E}">
        <p14:creationId xmlns:p14="http://schemas.microsoft.com/office/powerpoint/2010/main" val="3810271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01F1C4B8-F746-FAF1-7650-D7EF1F4D25E7}"/>
              </a:ext>
            </a:extLst>
          </p:cNvPr>
          <p:cNvSpPr>
            <a:spLocks noGrp="1"/>
          </p:cNvSpPr>
          <p:nvPr>
            <p:ph type="title"/>
          </p:nvPr>
        </p:nvSpPr>
        <p:spPr>
          <a:xfrm>
            <a:off x="549276" y="458033"/>
            <a:ext cx="7844097" cy="742970"/>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Restoration_Projects</a:t>
            </a:r>
            <a:r>
              <a:rPr lang="en-US" sz="4000" kern="1200" dirty="0">
                <a:solidFill>
                  <a:schemeClr val="tx1"/>
                </a:solidFill>
                <a:latin typeface="Times New Roman" panose="02020603050405020304" pitchFamily="18" charset="0"/>
                <a:cs typeface="Times New Roman" panose="02020603050405020304" pitchFamily="18" charset="0"/>
              </a:rPr>
              <a:t> Table Output</a:t>
            </a:r>
          </a:p>
        </p:txBody>
      </p:sp>
      <p:sp>
        <p:nvSpPr>
          <p:cNvPr id="4" name="Slide Number Placeholder 3">
            <a:extLst>
              <a:ext uri="{FF2B5EF4-FFF2-40B4-BE49-F238E27FC236}">
                <a16:creationId xmlns:a16="http://schemas.microsoft.com/office/drawing/2014/main" id="{6E68F835-3757-05F4-EE97-37813A5D8CEA}"/>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15</a:t>
            </a:fld>
            <a:endParaRPr lang="en-US" sz="1000" dirty="0"/>
          </a:p>
        </p:txBody>
      </p:sp>
      <p:sp>
        <p:nvSpPr>
          <p:cNvPr id="2" name="TextBox 1">
            <a:extLst>
              <a:ext uri="{FF2B5EF4-FFF2-40B4-BE49-F238E27FC236}">
                <a16:creationId xmlns:a16="http://schemas.microsoft.com/office/drawing/2014/main" id="{4A9524C1-43DB-4C8E-5E1E-07C24FF6CB23}"/>
              </a:ext>
            </a:extLst>
          </p:cNvPr>
          <p:cNvSpPr txBox="1"/>
          <p:nvPr/>
        </p:nvSpPr>
        <p:spPr>
          <a:xfrm>
            <a:off x="276225" y="6119048"/>
            <a:ext cx="8673144" cy="646331"/>
          </a:xfrm>
          <a:prstGeom prst="rect">
            <a:avLst/>
          </a:prstGeom>
          <a:noFill/>
        </p:spPr>
        <p:txBody>
          <a:bodyPr wrap="none" rtlCol="0">
            <a:spAutoFit/>
          </a:bodyPr>
          <a:lstStyle/>
          <a:p>
            <a:r>
              <a:rPr lang="en-CA" dirty="0">
                <a:latin typeface="Times New Roman" panose="02020603050405020304" pitchFamily="18" charset="0"/>
                <a:cs typeface="Times New Roman" panose="02020603050405020304" pitchFamily="18" charset="0"/>
              </a:rPr>
              <a:t>TNHRCE- Tamil Nadu Hindu Religious and Charitable Endowments Department (HRCE).</a:t>
            </a:r>
          </a:p>
          <a:p>
            <a:r>
              <a:rPr lang="en-CA" dirty="0">
                <a:latin typeface="Times New Roman" panose="02020603050405020304" pitchFamily="18" charset="0"/>
                <a:cs typeface="Times New Roman" panose="02020603050405020304" pitchFamily="18" charset="0"/>
              </a:rPr>
              <a:t>ASI- Archaeological Survey of India.</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3DAB25-BBD8-F147-B346-733AAF874B84}"/>
              </a:ext>
            </a:extLst>
          </p:cNvPr>
          <p:cNvPicPr>
            <a:picLocks noChangeAspect="1"/>
          </p:cNvPicPr>
          <p:nvPr/>
        </p:nvPicPr>
        <p:blipFill>
          <a:blip r:embed="rId2"/>
          <a:stretch>
            <a:fillRect/>
          </a:stretch>
        </p:blipFill>
        <p:spPr>
          <a:xfrm>
            <a:off x="247766" y="1281161"/>
            <a:ext cx="11514579" cy="4371494"/>
          </a:xfrm>
          <a:prstGeom prst="rect">
            <a:avLst/>
          </a:prstGeom>
        </p:spPr>
      </p:pic>
    </p:spTree>
    <p:extLst>
      <p:ext uri="{BB962C8B-B14F-4D97-AF65-F5344CB8AC3E}">
        <p14:creationId xmlns:p14="http://schemas.microsoft.com/office/powerpoint/2010/main" val="149152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01F1C4B8-F746-FAF1-7650-D7EF1F4D25E7}"/>
              </a:ext>
            </a:extLst>
          </p:cNvPr>
          <p:cNvSpPr>
            <a:spLocks noGrp="1"/>
          </p:cNvSpPr>
          <p:nvPr>
            <p:ph type="title"/>
          </p:nvPr>
        </p:nvSpPr>
        <p:spPr>
          <a:xfrm>
            <a:off x="399152" y="300331"/>
            <a:ext cx="8840383" cy="797561"/>
          </a:xfrm>
        </p:spPr>
        <p:txBody>
          <a:bodyPr vert="horz" wrap="square" lIns="91440" tIns="45720" rIns="91440" bIns="45720" rtlCol="0" anchor="ctr">
            <a:noAutofit/>
          </a:bodyPr>
          <a:lstStyle/>
          <a:p>
            <a:r>
              <a:rPr lang="en-US" sz="4000" dirty="0" err="1">
                <a:latin typeface="Times New Roman" panose="02020603050405020304" pitchFamily="18" charset="0"/>
                <a:cs typeface="Times New Roman" panose="02020603050405020304" pitchFamily="18" charset="0"/>
              </a:rPr>
              <a:t>Architectural_Details</a:t>
            </a:r>
            <a:r>
              <a:rPr lang="en-US" sz="4000" dirty="0">
                <a:latin typeface="Times New Roman" panose="02020603050405020304" pitchFamily="18" charset="0"/>
                <a:cs typeface="Times New Roman" panose="02020603050405020304" pitchFamily="18" charset="0"/>
              </a:rPr>
              <a:t> Table and its output</a:t>
            </a:r>
          </a:p>
        </p:txBody>
      </p:sp>
      <p:pic>
        <p:nvPicPr>
          <p:cNvPr id="4" name="Picture 3">
            <a:extLst>
              <a:ext uri="{FF2B5EF4-FFF2-40B4-BE49-F238E27FC236}">
                <a16:creationId xmlns:a16="http://schemas.microsoft.com/office/drawing/2014/main" id="{185E78D9-9AF7-A32C-C0DE-C5AA434A023C}"/>
              </a:ext>
            </a:extLst>
          </p:cNvPr>
          <p:cNvPicPr>
            <a:picLocks noChangeAspect="1"/>
          </p:cNvPicPr>
          <p:nvPr/>
        </p:nvPicPr>
        <p:blipFill>
          <a:blip r:embed="rId2"/>
          <a:stretch>
            <a:fillRect/>
          </a:stretch>
        </p:blipFill>
        <p:spPr>
          <a:xfrm>
            <a:off x="141489" y="1296537"/>
            <a:ext cx="5954511" cy="5076115"/>
          </a:xfrm>
          <a:prstGeom prst="rect">
            <a:avLst/>
          </a:prstGeom>
          <a:effectLst>
            <a:outerShdw blurRad="508000" dist="101600" dir="5400000" algn="tl" rotWithShape="0">
              <a:prstClr val="black">
                <a:alpha val="10000"/>
              </a:prstClr>
            </a:outerShdw>
          </a:effectLst>
        </p:spPr>
      </p:pic>
      <p:pic>
        <p:nvPicPr>
          <p:cNvPr id="6" name="Picture 5">
            <a:extLst>
              <a:ext uri="{FF2B5EF4-FFF2-40B4-BE49-F238E27FC236}">
                <a16:creationId xmlns:a16="http://schemas.microsoft.com/office/drawing/2014/main" id="{413610C9-FD7A-A28C-27BE-C796CA00DC03}"/>
              </a:ext>
            </a:extLst>
          </p:cNvPr>
          <p:cNvPicPr>
            <a:picLocks noChangeAspect="1"/>
          </p:cNvPicPr>
          <p:nvPr/>
        </p:nvPicPr>
        <p:blipFill>
          <a:blip r:embed="rId3"/>
          <a:stretch>
            <a:fillRect/>
          </a:stretch>
        </p:blipFill>
        <p:spPr>
          <a:xfrm>
            <a:off x="6378516" y="1296537"/>
            <a:ext cx="5451546" cy="4593900"/>
          </a:xfrm>
          <a:prstGeom prst="rect">
            <a:avLst/>
          </a:prstGeom>
          <a:effectLst>
            <a:outerShdw blurRad="508000" dist="101600" dir="5400000" algn="tl" rotWithShape="0">
              <a:prstClr val="black">
                <a:alpha val="10000"/>
              </a:prstClr>
            </a:outerShdw>
          </a:effectLst>
        </p:spPr>
      </p:pic>
      <p:sp>
        <p:nvSpPr>
          <p:cNvPr id="9" name="Slide Number Placeholder 3">
            <a:extLst>
              <a:ext uri="{FF2B5EF4-FFF2-40B4-BE49-F238E27FC236}">
                <a16:creationId xmlns:a16="http://schemas.microsoft.com/office/drawing/2014/main" id="{457B99C4-B4D8-C6BA-BAAE-C4270B9D421E}"/>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16</a:t>
            </a:fld>
            <a:endParaRPr lang="en-US" sz="1000" dirty="0"/>
          </a:p>
        </p:txBody>
      </p:sp>
    </p:spTree>
    <p:extLst>
      <p:ext uri="{BB962C8B-B14F-4D97-AF65-F5344CB8AC3E}">
        <p14:creationId xmlns:p14="http://schemas.microsoft.com/office/powerpoint/2010/main" val="269720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Stakeholders Table</a:t>
            </a:r>
          </a:p>
        </p:txBody>
      </p:sp>
      <p:pic>
        <p:nvPicPr>
          <p:cNvPr id="12" name="Picture 11">
            <a:extLst>
              <a:ext uri="{FF2B5EF4-FFF2-40B4-BE49-F238E27FC236}">
                <a16:creationId xmlns:a16="http://schemas.microsoft.com/office/drawing/2014/main" id="{7D669A7E-A119-078D-FA43-7B78EABA4A44}"/>
              </a:ext>
            </a:extLst>
          </p:cNvPr>
          <p:cNvPicPr>
            <a:picLocks noChangeAspect="1"/>
          </p:cNvPicPr>
          <p:nvPr/>
        </p:nvPicPr>
        <p:blipFill rotWithShape="1">
          <a:blip r:embed="rId2"/>
          <a:srcRect l="5208"/>
          <a:stretch/>
        </p:blipFill>
        <p:spPr>
          <a:xfrm>
            <a:off x="208197" y="1184257"/>
            <a:ext cx="11775606" cy="4844403"/>
          </a:xfrm>
          <a:prstGeom prst="rect">
            <a:avLst/>
          </a:prstGeom>
          <a:effectLst>
            <a:outerShdw blurRad="508000" dist="101600" dir="5400000" algn="tl" rotWithShape="0">
              <a:prstClr val="black">
                <a:alpha val="10000"/>
              </a:prstClr>
            </a:outerShdw>
          </a:effectLst>
        </p:spPr>
      </p:pic>
      <p:sp>
        <p:nvSpPr>
          <p:cNvPr id="13" name="Slide Number Placeholder 3">
            <a:extLst>
              <a:ext uri="{FF2B5EF4-FFF2-40B4-BE49-F238E27FC236}">
                <a16:creationId xmlns:a16="http://schemas.microsoft.com/office/drawing/2014/main" id="{48A7B4F0-E097-9C01-B19D-4D1E940E43A9}"/>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17</a:t>
            </a:fld>
            <a:endParaRPr lang="en-US" sz="1000" dirty="0"/>
          </a:p>
        </p:txBody>
      </p:sp>
    </p:spTree>
    <p:extLst>
      <p:ext uri="{BB962C8B-B14F-4D97-AF65-F5344CB8AC3E}">
        <p14:creationId xmlns:p14="http://schemas.microsoft.com/office/powerpoint/2010/main" val="1604133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6" y="458033"/>
            <a:ext cx="6902401" cy="729322"/>
          </a:xfrm>
        </p:spPr>
        <p:txBody>
          <a:bodyPr vert="horz" wrap="square" lIns="91440" tIns="45720" rIns="91440" bIns="45720" rtlCol="0" anchor="ctr">
            <a:noAutofit/>
          </a:bodyPr>
          <a:lstStyle/>
          <a:p>
            <a:r>
              <a:rPr lang="en-US" sz="4000" kern="1200" dirty="0">
                <a:solidFill>
                  <a:schemeClr val="tx1"/>
                </a:solidFill>
                <a:latin typeface="Times New Roman" panose="02020603050405020304" pitchFamily="18" charset="0"/>
                <a:cs typeface="Times New Roman" panose="02020603050405020304" pitchFamily="18" charset="0"/>
              </a:rPr>
              <a:t>Stakeholders Table Output</a:t>
            </a:r>
          </a:p>
        </p:txBody>
      </p:sp>
      <p:pic>
        <p:nvPicPr>
          <p:cNvPr id="3" name="Picture 2">
            <a:extLst>
              <a:ext uri="{FF2B5EF4-FFF2-40B4-BE49-F238E27FC236}">
                <a16:creationId xmlns:a16="http://schemas.microsoft.com/office/drawing/2014/main" id="{485D96B5-5B4C-7309-6B29-1947867D8112}"/>
              </a:ext>
            </a:extLst>
          </p:cNvPr>
          <p:cNvPicPr>
            <a:picLocks noChangeAspect="1"/>
          </p:cNvPicPr>
          <p:nvPr/>
        </p:nvPicPr>
        <p:blipFill>
          <a:blip r:embed="rId2"/>
          <a:stretch>
            <a:fillRect/>
          </a:stretch>
        </p:blipFill>
        <p:spPr>
          <a:xfrm>
            <a:off x="208235" y="1453169"/>
            <a:ext cx="11610975" cy="4724347"/>
          </a:xfrm>
          <a:prstGeom prst="rect">
            <a:avLst/>
          </a:prstGeom>
          <a:effectLst>
            <a:outerShdw blurRad="508000" dist="101600" dir="5400000" algn="tl" rotWithShape="0">
              <a:prstClr val="black">
                <a:alpha val="10000"/>
              </a:prstClr>
            </a:outerShdw>
          </a:effectLst>
        </p:spPr>
      </p:pic>
      <p:sp>
        <p:nvSpPr>
          <p:cNvPr id="6" name="Slide Number Placeholder 3">
            <a:extLst>
              <a:ext uri="{FF2B5EF4-FFF2-40B4-BE49-F238E27FC236}">
                <a16:creationId xmlns:a16="http://schemas.microsoft.com/office/drawing/2014/main" id="{31ADC4D0-5ABA-9BCA-7F88-39FDE0A414AC}"/>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18</a:t>
            </a:fld>
            <a:endParaRPr lang="en-US" sz="1000" dirty="0"/>
          </a:p>
        </p:txBody>
      </p:sp>
    </p:spTree>
    <p:extLst>
      <p:ext uri="{BB962C8B-B14F-4D97-AF65-F5344CB8AC3E}">
        <p14:creationId xmlns:p14="http://schemas.microsoft.com/office/powerpoint/2010/main" val="3421558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6028944" cy="674731"/>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Stakeholder_Reports</a:t>
            </a:r>
            <a:r>
              <a:rPr lang="en-US" sz="4000" kern="1200" dirty="0">
                <a:solidFill>
                  <a:schemeClr val="tx1"/>
                </a:solidFill>
                <a:latin typeface="Times New Roman" panose="02020603050405020304" pitchFamily="18" charset="0"/>
                <a:cs typeface="Times New Roman" panose="02020603050405020304" pitchFamily="18" charset="0"/>
              </a:rPr>
              <a:t> Table</a:t>
            </a:r>
          </a:p>
        </p:txBody>
      </p:sp>
      <p:pic>
        <p:nvPicPr>
          <p:cNvPr id="3" name="Picture 2">
            <a:extLst>
              <a:ext uri="{FF2B5EF4-FFF2-40B4-BE49-F238E27FC236}">
                <a16:creationId xmlns:a16="http://schemas.microsoft.com/office/drawing/2014/main" id="{FD9E6954-6BFE-F605-21F2-4A99DBFABA3A}"/>
              </a:ext>
            </a:extLst>
          </p:cNvPr>
          <p:cNvPicPr>
            <a:picLocks noChangeAspect="1"/>
          </p:cNvPicPr>
          <p:nvPr/>
        </p:nvPicPr>
        <p:blipFill rotWithShape="1">
          <a:blip r:embed="rId3"/>
          <a:srcRect l="5699"/>
          <a:stretch/>
        </p:blipFill>
        <p:spPr>
          <a:xfrm>
            <a:off x="277906" y="1470991"/>
            <a:ext cx="11737423" cy="4938914"/>
          </a:xfrm>
          <a:prstGeom prst="rect">
            <a:avLst/>
          </a:prstGeom>
          <a:effectLst>
            <a:outerShdw blurRad="508000" dist="101600" dir="5400000" algn="tl" rotWithShape="0">
              <a:prstClr val="black">
                <a:alpha val="10000"/>
              </a:prstClr>
            </a:outerShdw>
          </a:effectLst>
        </p:spPr>
      </p:pic>
      <p:sp>
        <p:nvSpPr>
          <p:cNvPr id="4" name="Slide Number Placeholder 3">
            <a:extLst>
              <a:ext uri="{FF2B5EF4-FFF2-40B4-BE49-F238E27FC236}">
                <a16:creationId xmlns:a16="http://schemas.microsoft.com/office/drawing/2014/main" id="{198AD43C-3B62-1A3F-6233-76DF0B9A2C9A}"/>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19</a:t>
            </a:fld>
            <a:endParaRPr lang="en-US" sz="1000" dirty="0"/>
          </a:p>
        </p:txBody>
      </p:sp>
    </p:spTree>
    <p:extLst>
      <p:ext uri="{BB962C8B-B14F-4D97-AF65-F5344CB8AC3E}">
        <p14:creationId xmlns:p14="http://schemas.microsoft.com/office/powerpoint/2010/main" val="85339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03386D-8EC0-490A-9296-FAFCF1AD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C4720EDA-E218-43A9-8817-08F09F4DB6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26">
            <a:extLst>
              <a:ext uri="{FF2B5EF4-FFF2-40B4-BE49-F238E27FC236}">
                <a16:creationId xmlns:a16="http://schemas.microsoft.com/office/drawing/2014/main" id="{D87C4F29-0DC4-4901-A2FD-7C88889E6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6A781BA-2341-444F-811D-870633C4F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itle 1">
            <a:extLst>
              <a:ext uri="{FF2B5EF4-FFF2-40B4-BE49-F238E27FC236}">
                <a16:creationId xmlns:a16="http://schemas.microsoft.com/office/drawing/2014/main" id="{BB3F5C70-1860-E257-150D-8FB2FAF09B53}"/>
              </a:ext>
            </a:extLst>
          </p:cNvPr>
          <p:cNvSpPr>
            <a:spLocks noGrp="1"/>
          </p:cNvSpPr>
          <p:nvPr>
            <p:ph type="title"/>
          </p:nvPr>
        </p:nvSpPr>
        <p:spPr>
          <a:xfrm>
            <a:off x="1070731" y="190922"/>
            <a:ext cx="4192385" cy="1148399"/>
          </a:xfrm>
        </p:spPr>
        <p:txBody>
          <a:bodyPr anchor="b">
            <a:normAutofit/>
          </a:bodyPr>
          <a:lstStyle/>
          <a:p>
            <a:r>
              <a:rPr lang="en-US" dirty="0">
                <a:latin typeface="Times New Roman" panose="02020603050405020304" pitchFamily="18" charset="0"/>
                <a:cs typeface="Times New Roman" panose="02020603050405020304" pitchFamily="18" charset="0"/>
              </a:rPr>
              <a:t>Table of Content</a:t>
            </a:r>
          </a:p>
        </p:txBody>
      </p:sp>
      <p:sp>
        <p:nvSpPr>
          <p:cNvPr id="3" name="Content Placeholder 2">
            <a:extLst>
              <a:ext uri="{FF2B5EF4-FFF2-40B4-BE49-F238E27FC236}">
                <a16:creationId xmlns:a16="http://schemas.microsoft.com/office/drawing/2014/main" id="{E285BC85-CF98-F98A-A66E-F51C73BF6EB1}"/>
              </a:ext>
            </a:extLst>
          </p:cNvPr>
          <p:cNvSpPr>
            <a:spLocks noGrp="1"/>
          </p:cNvSpPr>
          <p:nvPr>
            <p:ph idx="1"/>
          </p:nvPr>
        </p:nvSpPr>
        <p:spPr>
          <a:xfrm>
            <a:off x="1070731" y="1679945"/>
            <a:ext cx="4804659" cy="4997994"/>
          </a:xfrm>
        </p:spPr>
        <p:txBody>
          <a:bodyPr anchor="t">
            <a:normAutofit/>
          </a:bodyPr>
          <a:lstStyle/>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buFont typeface="Wingdings" pitchFamily="2" charset="2"/>
              <a:buChar char="ü"/>
            </a:pPr>
            <a:r>
              <a:rPr lang="en-US" sz="2000" dirty="0">
                <a:latin typeface="Times New Roman" panose="02020603050405020304" pitchFamily="18" charset="0"/>
                <a:cs typeface="Times New Roman" panose="02020603050405020304" pitchFamily="18" charset="0"/>
              </a:rPr>
              <a:t>Problem and Solution</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ER Diagram</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Entities and Attributes</a:t>
            </a:r>
            <a:endParaRPr lang="en-US" sz="2000" dirty="0">
              <a:latin typeface="Times New Roman" panose="02020603050405020304" pitchFamily="18" charset="0"/>
              <a:cs typeface="Times New Roman" panose="02020603050405020304" pitchFamily="18" charset="0"/>
            </a:endParaRP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Relationships</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Tables Display</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SQL Commands</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Mathematical Notations</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Conclusion</a:t>
            </a:r>
          </a:p>
          <a:p>
            <a:pPr>
              <a:buFont typeface="Wingdings" pitchFamily="2" charset="2"/>
              <a:buChar char="ü"/>
            </a:pPr>
            <a:r>
              <a:rPr lang="en-US" sz="2000" b="0" i="0" dirty="0">
                <a:effectLst/>
                <a:latin typeface="Times New Roman" panose="02020603050405020304" pitchFamily="18" charset="0"/>
                <a:cs typeface="Times New Roman" panose="02020603050405020304" pitchFamily="18" charset="0"/>
              </a:rPr>
              <a:t>References</a:t>
            </a:r>
          </a:p>
          <a:p>
            <a:endParaRPr lang="en-US" sz="1500" dirty="0"/>
          </a:p>
        </p:txBody>
      </p:sp>
      <p:pic>
        <p:nvPicPr>
          <p:cNvPr id="7" name="Picture 6" descr="A group of colorful buildings&#10;&#10;Description automatically generated">
            <a:extLst>
              <a:ext uri="{FF2B5EF4-FFF2-40B4-BE49-F238E27FC236}">
                <a16:creationId xmlns:a16="http://schemas.microsoft.com/office/drawing/2014/main" id="{3110994D-C843-C1B0-74F7-7CE89404B492}"/>
              </a:ext>
            </a:extLst>
          </p:cNvPr>
          <p:cNvPicPr>
            <a:picLocks noChangeAspect="1"/>
          </p:cNvPicPr>
          <p:nvPr/>
        </p:nvPicPr>
        <p:blipFill>
          <a:blip r:embed="rId3">
            <a:extLst>
              <a:ext uri="{28A0092B-C50C-407E-A947-70E740481C1C}">
                <a14:useLocalDpi xmlns:a14="http://schemas.microsoft.com/office/drawing/2010/main" val="0"/>
              </a:ext>
            </a:extLst>
          </a:blip>
          <a:srcRect r="2272" b="-3"/>
          <a:stretch/>
        </p:blipFill>
        <p:spPr>
          <a:xfrm>
            <a:off x="5667153" y="163375"/>
            <a:ext cx="5807671" cy="6514564"/>
          </a:xfrm>
          <a:prstGeom prst="rect">
            <a:avLst/>
          </a:prstGeom>
        </p:spPr>
      </p:pic>
      <p:sp>
        <p:nvSpPr>
          <p:cNvPr id="4" name="Slide Number Placeholder 3">
            <a:extLst>
              <a:ext uri="{FF2B5EF4-FFF2-40B4-BE49-F238E27FC236}">
                <a16:creationId xmlns:a16="http://schemas.microsoft.com/office/drawing/2014/main" id="{BC5DC14F-887F-265E-289A-5D63FC732761}"/>
              </a:ext>
            </a:extLst>
          </p:cNvPr>
          <p:cNvSpPr>
            <a:spLocks noGrp="1"/>
          </p:cNvSpPr>
          <p:nvPr>
            <p:ph type="sldNum" sz="quarter" idx="12"/>
          </p:nvPr>
        </p:nvSpPr>
        <p:spPr>
          <a:xfrm>
            <a:off x="11340997" y="6485265"/>
            <a:ext cx="475488" cy="475488"/>
          </a:xfrm>
        </p:spPr>
        <p:txBody>
          <a:bodyPr>
            <a:normAutofit/>
          </a:bodyPr>
          <a:lstStyle/>
          <a:p>
            <a:pPr algn="ctr">
              <a:spcAft>
                <a:spcPts val="600"/>
              </a:spcAft>
            </a:pPr>
            <a:fld id="{FF412A3B-0EF9-4AA3-A0BB-B2D9458C88DF}" type="slidenum">
              <a:rPr lang="en-US" sz="900">
                <a:solidFill>
                  <a:schemeClr val="tx1">
                    <a:alpha val="70000"/>
                  </a:schemeClr>
                </a:solidFill>
              </a:rPr>
              <a:pPr algn="ctr">
                <a:spcAft>
                  <a:spcPts val="600"/>
                </a:spcAft>
              </a:pPr>
              <a:t>2</a:t>
            </a:fld>
            <a:endParaRPr lang="en-US" sz="900">
              <a:solidFill>
                <a:schemeClr val="tx1">
                  <a:alpha val="70000"/>
                </a:schemeClr>
              </a:solidFill>
            </a:endParaRPr>
          </a:p>
        </p:txBody>
      </p:sp>
    </p:spTree>
    <p:extLst>
      <p:ext uri="{BB962C8B-B14F-4D97-AF65-F5344CB8AC3E}">
        <p14:creationId xmlns:p14="http://schemas.microsoft.com/office/powerpoint/2010/main" val="329421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6" y="458033"/>
            <a:ext cx="7625733" cy="698955"/>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Stakeholder_Reports</a:t>
            </a:r>
            <a:r>
              <a:rPr lang="en-US" sz="4000" kern="1200" dirty="0">
                <a:solidFill>
                  <a:schemeClr val="tx1"/>
                </a:solidFill>
                <a:latin typeface="Times New Roman" panose="02020603050405020304" pitchFamily="18" charset="0"/>
                <a:cs typeface="Times New Roman" panose="02020603050405020304" pitchFamily="18" charset="0"/>
              </a:rPr>
              <a:t> Table Output</a:t>
            </a:r>
          </a:p>
        </p:txBody>
      </p:sp>
      <p:pic>
        <p:nvPicPr>
          <p:cNvPr id="4" name="Picture 3">
            <a:extLst>
              <a:ext uri="{FF2B5EF4-FFF2-40B4-BE49-F238E27FC236}">
                <a16:creationId xmlns:a16="http://schemas.microsoft.com/office/drawing/2014/main" id="{862EC611-2FB7-E751-174C-5B4B58EFD97D}"/>
              </a:ext>
            </a:extLst>
          </p:cNvPr>
          <p:cNvPicPr>
            <a:picLocks noChangeAspect="1"/>
          </p:cNvPicPr>
          <p:nvPr/>
        </p:nvPicPr>
        <p:blipFill>
          <a:blip r:embed="rId2"/>
          <a:stretch>
            <a:fillRect/>
          </a:stretch>
        </p:blipFill>
        <p:spPr>
          <a:xfrm>
            <a:off x="300251" y="1255886"/>
            <a:ext cx="11629182" cy="5144081"/>
          </a:xfrm>
          <a:prstGeom prst="rect">
            <a:avLst/>
          </a:prstGeom>
          <a:effectLst>
            <a:outerShdw blurRad="508000" dist="101600" dir="5400000" algn="tl" rotWithShape="0">
              <a:prstClr val="black">
                <a:alpha val="10000"/>
              </a:prstClr>
            </a:outerShdw>
          </a:effectLst>
        </p:spPr>
      </p:pic>
      <p:sp>
        <p:nvSpPr>
          <p:cNvPr id="6" name="Slide Number Placeholder 3">
            <a:extLst>
              <a:ext uri="{FF2B5EF4-FFF2-40B4-BE49-F238E27FC236}">
                <a16:creationId xmlns:a16="http://schemas.microsoft.com/office/drawing/2014/main" id="{E14B694F-FC5C-C4C3-7601-6401DCAC336D}"/>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20</a:t>
            </a:fld>
            <a:endParaRPr lang="en-US" sz="1000" dirty="0"/>
          </a:p>
        </p:txBody>
      </p:sp>
    </p:spTree>
    <p:extLst>
      <p:ext uri="{BB962C8B-B14F-4D97-AF65-F5344CB8AC3E}">
        <p14:creationId xmlns:p14="http://schemas.microsoft.com/office/powerpoint/2010/main" val="1740706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6" y="458033"/>
            <a:ext cx="6411081" cy="770266"/>
          </a:xfrm>
        </p:spPr>
        <p:txBody>
          <a:bodyPr vert="horz" wrap="square" lIns="91440" tIns="45720" rIns="91440" bIns="45720" rtlCol="0" anchor="ctr">
            <a:noAutofit/>
          </a:bodyPr>
          <a:lstStyle/>
          <a:p>
            <a:r>
              <a:rPr lang="en-US" sz="4000" kern="1200">
                <a:solidFill>
                  <a:schemeClr val="tx1"/>
                </a:solidFill>
                <a:latin typeface="Times New Roman" panose="02020603050405020304" pitchFamily="18" charset="0"/>
                <a:cs typeface="Times New Roman" panose="02020603050405020304" pitchFamily="18" charset="0"/>
              </a:rPr>
              <a:t>Photographic_Records Table</a:t>
            </a:r>
            <a:endParaRPr lang="en-US" sz="4000" kern="12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66EC67-6E90-E409-7A8E-D43919B3960F}"/>
              </a:ext>
            </a:extLst>
          </p:cNvPr>
          <p:cNvPicPr>
            <a:picLocks noChangeAspect="1"/>
          </p:cNvPicPr>
          <p:nvPr/>
        </p:nvPicPr>
        <p:blipFill rotWithShape="1">
          <a:blip r:embed="rId2"/>
          <a:srcRect l="4491"/>
          <a:stretch/>
        </p:blipFill>
        <p:spPr>
          <a:xfrm>
            <a:off x="212827" y="1374701"/>
            <a:ext cx="11773030" cy="4836094"/>
          </a:xfrm>
          <a:prstGeom prst="rect">
            <a:avLst/>
          </a:prstGeom>
          <a:effectLst>
            <a:outerShdw blurRad="508000" dist="101600" dir="5400000" algn="tl" rotWithShape="0">
              <a:prstClr val="black">
                <a:alpha val="10000"/>
              </a:prstClr>
            </a:outerShdw>
          </a:effectLst>
        </p:spPr>
      </p:pic>
      <p:sp>
        <p:nvSpPr>
          <p:cNvPr id="8" name="Slide Number Placeholder 3">
            <a:extLst>
              <a:ext uri="{FF2B5EF4-FFF2-40B4-BE49-F238E27FC236}">
                <a16:creationId xmlns:a16="http://schemas.microsoft.com/office/drawing/2014/main" id="{083554F8-50E7-88EF-FFFA-022E96A449A7}"/>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smtClean="0"/>
              <a:pPr>
                <a:spcAft>
                  <a:spcPts val="600"/>
                </a:spcAft>
              </a:pPr>
              <a:t>21</a:t>
            </a:fld>
            <a:endParaRPr lang="en-US" sz="1000" dirty="0"/>
          </a:p>
        </p:txBody>
      </p:sp>
    </p:spTree>
    <p:extLst>
      <p:ext uri="{BB962C8B-B14F-4D97-AF65-F5344CB8AC3E}">
        <p14:creationId xmlns:p14="http://schemas.microsoft.com/office/powerpoint/2010/main" val="273306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7625732" cy="729322"/>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Photographic_Records</a:t>
            </a:r>
            <a:r>
              <a:rPr lang="en-US" sz="4000" kern="1200" dirty="0">
                <a:solidFill>
                  <a:schemeClr val="tx1"/>
                </a:solidFill>
                <a:latin typeface="Times New Roman" panose="02020603050405020304" pitchFamily="18" charset="0"/>
                <a:cs typeface="Times New Roman" panose="02020603050405020304" pitchFamily="18" charset="0"/>
              </a:rPr>
              <a:t> Table Output</a:t>
            </a:r>
          </a:p>
        </p:txBody>
      </p:sp>
      <p:pic>
        <p:nvPicPr>
          <p:cNvPr id="3" name="Picture 2">
            <a:extLst>
              <a:ext uri="{FF2B5EF4-FFF2-40B4-BE49-F238E27FC236}">
                <a16:creationId xmlns:a16="http://schemas.microsoft.com/office/drawing/2014/main" id="{0466FC12-0E3A-EB21-FF6E-22C8FCAA72D4}"/>
              </a:ext>
            </a:extLst>
          </p:cNvPr>
          <p:cNvPicPr>
            <a:picLocks noChangeAspect="1"/>
          </p:cNvPicPr>
          <p:nvPr/>
        </p:nvPicPr>
        <p:blipFill>
          <a:blip r:embed="rId2"/>
          <a:stretch>
            <a:fillRect/>
          </a:stretch>
        </p:blipFill>
        <p:spPr>
          <a:xfrm>
            <a:off x="387978" y="1645388"/>
            <a:ext cx="7031561" cy="3943290"/>
          </a:xfrm>
          <a:prstGeom prst="rect">
            <a:avLst/>
          </a:prstGeom>
          <a:effectLst>
            <a:outerShdw blurRad="508000" dist="101600" dir="5400000" algn="tl" rotWithShape="0">
              <a:prstClr val="black">
                <a:alpha val="10000"/>
              </a:prstClr>
            </a:outerShdw>
          </a:effectLst>
        </p:spPr>
      </p:pic>
      <p:sp>
        <p:nvSpPr>
          <p:cNvPr id="4" name="Slide Number Placeholder 3">
            <a:extLst>
              <a:ext uri="{FF2B5EF4-FFF2-40B4-BE49-F238E27FC236}">
                <a16:creationId xmlns:a16="http://schemas.microsoft.com/office/drawing/2014/main" id="{34F6D418-F2D4-E03F-F051-A827CA6054CD}"/>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22</a:t>
            </a:fld>
            <a:endParaRPr lang="en-US" sz="1000" dirty="0"/>
          </a:p>
        </p:txBody>
      </p:sp>
      <p:pic>
        <p:nvPicPr>
          <p:cNvPr id="5" name="Picture 4" descr="A multicolored building with a clock&#10;&#10;Description automatically generated">
            <a:extLst>
              <a:ext uri="{FF2B5EF4-FFF2-40B4-BE49-F238E27FC236}">
                <a16:creationId xmlns:a16="http://schemas.microsoft.com/office/drawing/2014/main" id="{28C8463B-A4A9-3C72-4865-DAA25EF5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269" y="1645387"/>
            <a:ext cx="4149394" cy="3943291"/>
          </a:xfrm>
          <a:prstGeom prst="rect">
            <a:avLst/>
          </a:prstGeom>
        </p:spPr>
      </p:pic>
    </p:spTree>
    <p:extLst>
      <p:ext uri="{BB962C8B-B14F-4D97-AF65-F5344CB8AC3E}">
        <p14:creationId xmlns:p14="http://schemas.microsoft.com/office/powerpoint/2010/main" val="61512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6383786" cy="726224"/>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Environmental_Threats</a:t>
            </a:r>
            <a:r>
              <a:rPr lang="en-US" sz="4000" kern="1200" dirty="0">
                <a:solidFill>
                  <a:schemeClr val="tx1"/>
                </a:solidFill>
                <a:latin typeface="Times New Roman" panose="02020603050405020304" pitchFamily="18" charset="0"/>
                <a:cs typeface="Times New Roman" panose="02020603050405020304" pitchFamily="18" charset="0"/>
              </a:rPr>
              <a:t> Table</a:t>
            </a:r>
          </a:p>
        </p:txBody>
      </p:sp>
      <p:pic>
        <p:nvPicPr>
          <p:cNvPr id="3" name="Picture 2">
            <a:extLst>
              <a:ext uri="{FF2B5EF4-FFF2-40B4-BE49-F238E27FC236}">
                <a16:creationId xmlns:a16="http://schemas.microsoft.com/office/drawing/2014/main" id="{A5AF6BA7-310F-DDCF-CFF6-A8D45DB95800}"/>
              </a:ext>
            </a:extLst>
          </p:cNvPr>
          <p:cNvPicPr>
            <a:picLocks noChangeAspect="1"/>
          </p:cNvPicPr>
          <p:nvPr/>
        </p:nvPicPr>
        <p:blipFill>
          <a:blip r:embed="rId2"/>
          <a:stretch>
            <a:fillRect/>
          </a:stretch>
        </p:blipFill>
        <p:spPr>
          <a:xfrm>
            <a:off x="296493" y="1184257"/>
            <a:ext cx="11687152" cy="5393964"/>
          </a:xfrm>
          <a:prstGeom prst="rect">
            <a:avLst/>
          </a:prstGeom>
          <a:effectLst>
            <a:outerShdw blurRad="508000" dist="101600" dir="5400000" algn="tl" rotWithShape="0">
              <a:prstClr val="black">
                <a:alpha val="10000"/>
              </a:prstClr>
            </a:outerShdw>
          </a:effectLst>
        </p:spPr>
      </p:pic>
      <p:sp>
        <p:nvSpPr>
          <p:cNvPr id="4" name="Slide Number Placeholder 3">
            <a:extLst>
              <a:ext uri="{FF2B5EF4-FFF2-40B4-BE49-F238E27FC236}">
                <a16:creationId xmlns:a16="http://schemas.microsoft.com/office/drawing/2014/main" id="{3B5B4D9E-8528-EA7F-06E0-5A33B0BCEEC9}"/>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23</a:t>
            </a:fld>
            <a:endParaRPr lang="en-US" sz="1000" dirty="0"/>
          </a:p>
        </p:txBody>
      </p:sp>
    </p:spTree>
    <p:extLst>
      <p:ext uri="{BB962C8B-B14F-4D97-AF65-F5344CB8AC3E}">
        <p14:creationId xmlns:p14="http://schemas.microsoft.com/office/powerpoint/2010/main" val="418889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7844096" cy="661083"/>
          </a:xfrm>
        </p:spPr>
        <p:txBody>
          <a:bodyPr vert="horz" wrap="square" lIns="91440" tIns="45720" rIns="91440" bIns="45720" rtlCol="0" anchor="ctr">
            <a:no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Environmental_Threats</a:t>
            </a:r>
            <a:r>
              <a:rPr lang="en-US" sz="4000" kern="1200" dirty="0">
                <a:solidFill>
                  <a:schemeClr val="tx1"/>
                </a:solidFill>
                <a:latin typeface="Times New Roman" panose="02020603050405020304" pitchFamily="18" charset="0"/>
                <a:cs typeface="Times New Roman" panose="02020603050405020304" pitchFamily="18" charset="0"/>
              </a:rPr>
              <a:t> Table Output</a:t>
            </a:r>
          </a:p>
        </p:txBody>
      </p:sp>
      <p:pic>
        <p:nvPicPr>
          <p:cNvPr id="4" name="Picture 3">
            <a:extLst>
              <a:ext uri="{FF2B5EF4-FFF2-40B4-BE49-F238E27FC236}">
                <a16:creationId xmlns:a16="http://schemas.microsoft.com/office/drawing/2014/main" id="{76ED7A2E-972E-1E96-B3F5-44369D565EFE}"/>
              </a:ext>
            </a:extLst>
          </p:cNvPr>
          <p:cNvPicPr>
            <a:picLocks noChangeAspect="1"/>
          </p:cNvPicPr>
          <p:nvPr/>
        </p:nvPicPr>
        <p:blipFill>
          <a:blip r:embed="rId2"/>
          <a:stretch>
            <a:fillRect/>
          </a:stretch>
        </p:blipFill>
        <p:spPr>
          <a:xfrm>
            <a:off x="276224" y="1281029"/>
            <a:ext cx="11688749" cy="5297191"/>
          </a:xfrm>
          <a:prstGeom prst="rect">
            <a:avLst/>
          </a:prstGeom>
          <a:effectLst>
            <a:outerShdw blurRad="508000" dist="101600" dir="5400000" algn="tl" rotWithShape="0">
              <a:prstClr val="black">
                <a:alpha val="10000"/>
              </a:prstClr>
            </a:outerShdw>
          </a:effectLst>
        </p:spPr>
      </p:pic>
      <p:sp>
        <p:nvSpPr>
          <p:cNvPr id="6" name="Slide Number Placeholder 3">
            <a:extLst>
              <a:ext uri="{FF2B5EF4-FFF2-40B4-BE49-F238E27FC236}">
                <a16:creationId xmlns:a16="http://schemas.microsoft.com/office/drawing/2014/main" id="{84068B5C-5CC9-AFB6-7186-CA39CE12E424}"/>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24</a:t>
            </a:fld>
            <a:endParaRPr lang="en-US" sz="1000" dirty="0"/>
          </a:p>
        </p:txBody>
      </p:sp>
    </p:spTree>
    <p:extLst>
      <p:ext uri="{BB962C8B-B14F-4D97-AF65-F5344CB8AC3E}">
        <p14:creationId xmlns:p14="http://schemas.microsoft.com/office/powerpoint/2010/main" val="198467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4000" kern="1200" dirty="0" err="1">
                <a:solidFill>
                  <a:schemeClr val="tx1"/>
                </a:solidFill>
                <a:latin typeface="Times New Roman" panose="02020603050405020304" pitchFamily="18" charset="0"/>
                <a:cs typeface="Times New Roman" panose="02020603050405020304" pitchFamily="18" charset="0"/>
              </a:rPr>
              <a:t>Funding_Sources</a:t>
            </a:r>
            <a:r>
              <a:rPr lang="en-US" sz="4000" kern="1200" dirty="0">
                <a:solidFill>
                  <a:schemeClr val="tx1"/>
                </a:solidFill>
                <a:latin typeface="Times New Roman" panose="02020603050405020304" pitchFamily="18" charset="0"/>
                <a:cs typeface="Times New Roman" panose="02020603050405020304" pitchFamily="18" charset="0"/>
              </a:rPr>
              <a:t> Table</a:t>
            </a:r>
          </a:p>
        </p:txBody>
      </p:sp>
      <p:sp>
        <p:nvSpPr>
          <p:cNvPr id="6" name="Slide Number Placeholder 3">
            <a:extLst>
              <a:ext uri="{FF2B5EF4-FFF2-40B4-BE49-F238E27FC236}">
                <a16:creationId xmlns:a16="http://schemas.microsoft.com/office/drawing/2014/main" id="{9CAECD15-F681-32A1-82B8-8A963673EEA0}"/>
              </a:ext>
            </a:extLst>
          </p:cNvPr>
          <p:cNvSpPr>
            <a:spLocks noGrp="1"/>
          </p:cNvSpPr>
          <p:nvPr>
            <p:ph type="sldNum" sz="quarter" idx="12"/>
          </p:nvPr>
        </p:nvSpPr>
        <p:spPr>
          <a:xfrm>
            <a:off x="9042463" y="6492875"/>
            <a:ext cx="2743200" cy="365125"/>
          </a:xfrm>
        </p:spPr>
        <p:txBody>
          <a:bodyPr>
            <a:normAutofit/>
          </a:bodyPr>
          <a:lstStyle/>
          <a:p>
            <a:pPr>
              <a:spcAft>
                <a:spcPts val="600"/>
              </a:spcAft>
            </a:pPr>
            <a:fld id="{FF412A3B-0EF9-4AA3-A0BB-B2D9458C88DF}" type="slidenum">
              <a:rPr lang="en-US" sz="1000"/>
              <a:pPr>
                <a:spcAft>
                  <a:spcPts val="600"/>
                </a:spcAft>
              </a:pPr>
              <a:t>25</a:t>
            </a:fld>
            <a:endParaRPr lang="en-US" sz="1000" dirty="0"/>
          </a:p>
        </p:txBody>
      </p:sp>
      <p:pic>
        <p:nvPicPr>
          <p:cNvPr id="3" name="Picture 2">
            <a:extLst>
              <a:ext uri="{FF2B5EF4-FFF2-40B4-BE49-F238E27FC236}">
                <a16:creationId xmlns:a16="http://schemas.microsoft.com/office/drawing/2014/main" id="{1E44305E-A5E1-54CF-E737-4E3A8D1D88FF}"/>
              </a:ext>
            </a:extLst>
          </p:cNvPr>
          <p:cNvPicPr>
            <a:picLocks noChangeAspect="1"/>
          </p:cNvPicPr>
          <p:nvPr/>
        </p:nvPicPr>
        <p:blipFill>
          <a:blip r:embed="rId2"/>
          <a:stretch>
            <a:fillRect/>
          </a:stretch>
        </p:blipFill>
        <p:spPr>
          <a:xfrm>
            <a:off x="346180" y="1362012"/>
            <a:ext cx="11149134" cy="5142823"/>
          </a:xfrm>
          <a:prstGeom prst="rect">
            <a:avLst/>
          </a:prstGeom>
        </p:spPr>
      </p:pic>
    </p:spTree>
    <p:extLst>
      <p:ext uri="{BB962C8B-B14F-4D97-AF65-F5344CB8AC3E}">
        <p14:creationId xmlns:p14="http://schemas.microsoft.com/office/powerpoint/2010/main" val="339753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1F6560-D61C-400F-B71A-3FDEBF451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86D23D8-8ED5-9792-3732-F17A281F0418}"/>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a:t>Funding_Sources Table Output</a:t>
            </a:r>
          </a:p>
        </p:txBody>
      </p:sp>
      <p:sp>
        <p:nvSpPr>
          <p:cNvPr id="6" name="Slide Number Placeholder 3">
            <a:extLst>
              <a:ext uri="{FF2B5EF4-FFF2-40B4-BE49-F238E27FC236}">
                <a16:creationId xmlns:a16="http://schemas.microsoft.com/office/drawing/2014/main" id="{4C281D28-FB6A-FA0A-8CF3-019ADB8FA5DB}"/>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FF412A3B-0EF9-4AA3-A0BB-B2D9458C88DF}" type="slidenum">
              <a:rPr lang="en-US" sz="1000">
                <a:solidFill>
                  <a:schemeClr val="tx1">
                    <a:tint val="75000"/>
                  </a:schemeClr>
                </a:solidFill>
              </a:rPr>
              <a:pPr algn="ctr">
                <a:spcAft>
                  <a:spcPts val="600"/>
                </a:spcAft>
              </a:pPr>
              <a:t>26</a:t>
            </a:fld>
            <a:endParaRPr lang="en-US" sz="1000">
              <a:solidFill>
                <a:schemeClr val="tx1">
                  <a:tint val="75000"/>
                </a:schemeClr>
              </a:solidFill>
            </a:endParaRPr>
          </a:p>
        </p:txBody>
      </p:sp>
      <p:pic>
        <p:nvPicPr>
          <p:cNvPr id="8" name="Picture 7" descr="A hand in a circle&#10;&#10;Description automatically generated">
            <a:extLst>
              <a:ext uri="{FF2B5EF4-FFF2-40B4-BE49-F238E27FC236}">
                <a16:creationId xmlns:a16="http://schemas.microsoft.com/office/drawing/2014/main" id="{41AF90D7-2A7A-C36B-3C31-6EFC08C20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2862" y="2096250"/>
            <a:ext cx="3359899" cy="3158304"/>
          </a:xfrm>
          <a:prstGeom prst="rect">
            <a:avLst/>
          </a:prstGeom>
          <a:effectLst>
            <a:outerShdw blurRad="508000" dist="101600" dir="5400000" algn="tl" rotWithShape="0">
              <a:prstClr val="black">
                <a:alpha val="10000"/>
              </a:prstClr>
            </a:outerShdw>
          </a:effectLst>
        </p:spPr>
      </p:pic>
      <p:sp>
        <p:nvSpPr>
          <p:cNvPr id="9" name="Slide Number Placeholder 3">
            <a:extLst>
              <a:ext uri="{FF2B5EF4-FFF2-40B4-BE49-F238E27FC236}">
                <a16:creationId xmlns:a16="http://schemas.microsoft.com/office/drawing/2014/main" id="{1A5C6022-7C86-DFC7-7CF6-0412989FE6BD}"/>
              </a:ext>
            </a:extLst>
          </p:cNvPr>
          <p:cNvSpPr txBox="1">
            <a:spLocks/>
          </p:cNvSpPr>
          <p:nvPr/>
        </p:nvSpPr>
        <p:spPr>
          <a:xfrm>
            <a:off x="9042463" y="6492875"/>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FF412A3B-0EF9-4AA3-A0BB-B2D9458C88DF}" type="slidenum">
              <a:rPr lang="en-US" sz="1000" smtClean="0"/>
              <a:pPr>
                <a:spcAft>
                  <a:spcPts val="600"/>
                </a:spcAft>
              </a:pPr>
              <a:t>26</a:t>
            </a:fld>
            <a:endParaRPr lang="en-US" sz="1000" dirty="0"/>
          </a:p>
        </p:txBody>
      </p:sp>
      <p:pic>
        <p:nvPicPr>
          <p:cNvPr id="4" name="Picture 3">
            <a:extLst>
              <a:ext uri="{FF2B5EF4-FFF2-40B4-BE49-F238E27FC236}">
                <a16:creationId xmlns:a16="http://schemas.microsoft.com/office/drawing/2014/main" id="{8E7EE5D1-2440-E660-D334-2A22AA2A9DA2}"/>
              </a:ext>
            </a:extLst>
          </p:cNvPr>
          <p:cNvPicPr>
            <a:picLocks noChangeAspect="1"/>
          </p:cNvPicPr>
          <p:nvPr/>
        </p:nvPicPr>
        <p:blipFill>
          <a:blip r:embed="rId3"/>
          <a:stretch>
            <a:fillRect/>
          </a:stretch>
        </p:blipFill>
        <p:spPr>
          <a:xfrm>
            <a:off x="320860" y="1258315"/>
            <a:ext cx="8289987" cy="5233046"/>
          </a:xfrm>
          <a:prstGeom prst="rect">
            <a:avLst/>
          </a:prstGeom>
        </p:spPr>
      </p:pic>
    </p:spTree>
    <p:extLst>
      <p:ext uri="{BB962C8B-B14F-4D97-AF65-F5344CB8AC3E}">
        <p14:creationId xmlns:p14="http://schemas.microsoft.com/office/powerpoint/2010/main" val="101070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3B63-2758-ACAC-AEFB-DBD7310D88D2}"/>
              </a:ext>
            </a:extLst>
          </p:cNvPr>
          <p:cNvSpPr>
            <a:spLocks noGrp="1"/>
          </p:cNvSpPr>
          <p:nvPr>
            <p:ph type="title"/>
          </p:nvPr>
        </p:nvSpPr>
        <p:spPr>
          <a:xfrm>
            <a:off x="5460706" y="115799"/>
            <a:ext cx="4595037" cy="900149"/>
          </a:xfrm>
        </p:spPr>
        <p:txBody>
          <a:bodyPr>
            <a:normAutofit/>
          </a:bodyPr>
          <a:lstStyle/>
          <a:p>
            <a:r>
              <a:rPr lang="en-US" sz="4000" dirty="0">
                <a:latin typeface="Times New Roman" panose="02020603050405020304" pitchFamily="18" charset="0"/>
                <a:cs typeface="Times New Roman" panose="02020603050405020304" pitchFamily="18" charset="0"/>
              </a:rPr>
              <a:t>Basic SQL Queries</a:t>
            </a:r>
          </a:p>
        </p:txBody>
      </p:sp>
      <p:sp>
        <p:nvSpPr>
          <p:cNvPr id="3" name="Content Placeholder 2">
            <a:extLst>
              <a:ext uri="{FF2B5EF4-FFF2-40B4-BE49-F238E27FC236}">
                <a16:creationId xmlns:a16="http://schemas.microsoft.com/office/drawing/2014/main" id="{A3EE67CB-4A81-7C58-2E69-C8D7EC89C133}"/>
              </a:ext>
            </a:extLst>
          </p:cNvPr>
          <p:cNvSpPr>
            <a:spLocks noGrp="1"/>
          </p:cNvSpPr>
          <p:nvPr>
            <p:ph sz="half" idx="1"/>
          </p:nvPr>
        </p:nvSpPr>
        <p:spPr>
          <a:xfrm>
            <a:off x="1" y="0"/>
            <a:ext cx="5305646" cy="6858000"/>
          </a:xfrm>
          <a:solidFill>
            <a:schemeClr val="bg1">
              <a:lumMod val="95000"/>
            </a:schemeClr>
          </a:solidFill>
        </p:spPr>
        <p:txBody>
          <a:bodyPr>
            <a:normAutofit/>
          </a:bodyPr>
          <a:lstStyle/>
          <a:p>
            <a:pPr marL="457200" indent="-457200">
              <a:buAutoNum type="arabicPeriod"/>
            </a:pP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Lists the temples data that start with “T” in their city name but not UNESCO heritage.</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Temple_id</a:t>
            </a:r>
            <a:r>
              <a:rPr lang="en-US" sz="2000" dirty="0">
                <a:latin typeface="Times New Roman" panose="02020603050405020304" pitchFamily="18" charset="0"/>
                <a:cs typeface="Times New Roman" panose="02020603050405020304" pitchFamily="18" charset="0"/>
              </a:rPr>
              <a:t>, Name, City, </a:t>
            </a:r>
            <a:r>
              <a:rPr lang="en-US" sz="2000" dirty="0" err="1">
                <a:latin typeface="Times New Roman" panose="02020603050405020304" pitchFamily="18" charset="0"/>
                <a:cs typeface="Times New Roman" panose="02020603050405020304" pitchFamily="18" charset="0"/>
              </a:rPr>
              <a:t>Heritage_status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Temples</a:t>
            </a:r>
          </a:p>
          <a:p>
            <a:pPr marL="0" indent="0">
              <a:buNone/>
            </a:pPr>
            <a:r>
              <a:rPr lang="en-US" sz="2000" dirty="0">
                <a:latin typeface="Times New Roman" panose="02020603050405020304" pitchFamily="18" charset="0"/>
                <a:cs typeface="Times New Roman" panose="02020603050405020304" pitchFamily="18" charset="0"/>
              </a:rPr>
              <a:t>WHERE City LIKE 'T%'</a:t>
            </a:r>
          </a:p>
          <a:p>
            <a:pPr marL="0" indent="0">
              <a:buNone/>
            </a:pP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Heritage_status</a:t>
            </a:r>
            <a:r>
              <a:rPr lang="en-US" sz="2000" dirty="0">
                <a:latin typeface="Times New Roman" panose="02020603050405020304" pitchFamily="18" charset="0"/>
                <a:cs typeface="Times New Roman" panose="02020603050405020304" pitchFamily="18" charset="0"/>
              </a:rPr>
              <a:t> NOT LIKE 'UNESCO’;</a:t>
            </a:r>
          </a:p>
          <a:p>
            <a:pPr marL="0" indent="0">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Explanation: </a:t>
            </a:r>
            <a:endParaRPr lang="en-US" sz="2000" dirty="0">
              <a:latin typeface="Times New Roman" panose="02020603050405020304" pitchFamily="18" charset="0"/>
              <a:cs typeface="Times New Roman" panose="02020603050405020304" pitchFamily="18" charset="0"/>
            </a:endParaRPr>
          </a:p>
          <a:p>
            <a:pPr marL="0" indent="0" algn="just">
              <a:buNone/>
            </a:pPr>
            <a:r>
              <a:rPr lang="en-CA" sz="2000" dirty="0">
                <a:latin typeface="Times New Roman" panose="02020603050405020304" pitchFamily="18" charset="0"/>
                <a:cs typeface="Times New Roman" panose="02020603050405020304" pitchFamily="18" charset="0"/>
              </a:rPr>
              <a:t>This query selects temple details where the city name starts with 'T' and the temple is not a part UNESCO heritage site.</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5C08D96-A8C4-D419-4404-F5247A31A08C}"/>
              </a:ext>
            </a:extLst>
          </p:cNvPr>
          <p:cNvSpPr>
            <a:spLocks noGrp="1"/>
          </p:cNvSpPr>
          <p:nvPr>
            <p:ph type="sldNum" sz="quarter" idx="12"/>
          </p:nvPr>
        </p:nvSpPr>
        <p:spPr/>
        <p:txBody>
          <a:bodyPr/>
          <a:lstStyle/>
          <a:p>
            <a:fld id="{FF412A3B-0EF9-4AA3-A0BB-B2D9458C88DF}" type="slidenum">
              <a:rPr lang="en-US" smtClean="0"/>
              <a:t>27</a:t>
            </a:fld>
            <a:endParaRPr lang="en-US"/>
          </a:p>
        </p:txBody>
      </p:sp>
      <p:pic>
        <p:nvPicPr>
          <p:cNvPr id="4" name="Picture 3" descr="A screenshot of a computer&#10;&#10;Description automatically generated">
            <a:extLst>
              <a:ext uri="{FF2B5EF4-FFF2-40B4-BE49-F238E27FC236}">
                <a16:creationId xmlns:a16="http://schemas.microsoft.com/office/drawing/2014/main" id="{F4E0A236-C5D9-9FFC-BC14-CB06F8356122}"/>
              </a:ext>
            </a:extLst>
          </p:cNvPr>
          <p:cNvPicPr>
            <a:picLocks noChangeAspect="1"/>
          </p:cNvPicPr>
          <p:nvPr/>
        </p:nvPicPr>
        <p:blipFill>
          <a:blip r:embed="rId2"/>
          <a:stretch>
            <a:fillRect/>
          </a:stretch>
        </p:blipFill>
        <p:spPr>
          <a:xfrm>
            <a:off x="5460706" y="1440022"/>
            <a:ext cx="6177048" cy="3464968"/>
          </a:xfrm>
          <a:prstGeom prst="rect">
            <a:avLst/>
          </a:prstGeom>
        </p:spPr>
      </p:pic>
    </p:spTree>
    <p:extLst>
      <p:ext uri="{BB962C8B-B14F-4D97-AF65-F5344CB8AC3E}">
        <p14:creationId xmlns:p14="http://schemas.microsoft.com/office/powerpoint/2010/main" val="3670700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3B63-2758-ACAC-AEFB-DBD7310D88D2}"/>
              </a:ext>
            </a:extLst>
          </p:cNvPr>
          <p:cNvSpPr>
            <a:spLocks noGrp="1"/>
          </p:cNvSpPr>
          <p:nvPr>
            <p:ph type="title"/>
          </p:nvPr>
        </p:nvSpPr>
        <p:spPr>
          <a:xfrm>
            <a:off x="6096000" y="136525"/>
            <a:ext cx="4595037" cy="900149"/>
          </a:xfrm>
        </p:spPr>
        <p:txBody>
          <a:bodyPr>
            <a:normAutofit/>
          </a:bodyPr>
          <a:lstStyle/>
          <a:p>
            <a:r>
              <a:rPr lang="en-US" sz="4000" dirty="0">
                <a:latin typeface="Times New Roman" panose="02020603050405020304" pitchFamily="18" charset="0"/>
                <a:cs typeface="Times New Roman" panose="02020603050405020304" pitchFamily="18" charset="0"/>
              </a:rPr>
              <a:t>Basic SQL Queries</a:t>
            </a:r>
          </a:p>
        </p:txBody>
      </p:sp>
      <p:sp>
        <p:nvSpPr>
          <p:cNvPr id="3" name="Content Placeholder 2">
            <a:extLst>
              <a:ext uri="{FF2B5EF4-FFF2-40B4-BE49-F238E27FC236}">
                <a16:creationId xmlns:a16="http://schemas.microsoft.com/office/drawing/2014/main" id="{A3EE67CB-4A81-7C58-2E69-C8D7EC89C133}"/>
              </a:ext>
            </a:extLst>
          </p:cNvPr>
          <p:cNvSpPr>
            <a:spLocks noGrp="1"/>
          </p:cNvSpPr>
          <p:nvPr>
            <p:ph sz="half" idx="1"/>
          </p:nvPr>
        </p:nvSpPr>
        <p:spPr>
          <a:xfrm>
            <a:off x="0" y="0"/>
            <a:ext cx="6007395" cy="6858000"/>
          </a:xfrm>
          <a:solidFill>
            <a:schemeClr val="bg1">
              <a:lumMod val="95000"/>
            </a:schemeClr>
          </a:solidFill>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List the  projects that are ongoing with a high budget of over 2000000 INR or funded by ASI.</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Project_id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Project_name</a:t>
            </a:r>
            <a:r>
              <a:rPr lang="en-US" sz="2000" dirty="0">
                <a:latin typeface="Times New Roman" panose="02020603050405020304" pitchFamily="18" charset="0"/>
                <a:cs typeface="Times New Roman" panose="02020603050405020304" pitchFamily="18" charset="0"/>
              </a:rPr>
              <a:t>, Status, </a:t>
            </a:r>
          </a:p>
          <a:p>
            <a:pPr marL="0" indent="0">
              <a:buNone/>
            </a:pPr>
            <a:r>
              <a:rPr lang="en-US" sz="2000" dirty="0" err="1">
                <a:latin typeface="Times New Roman" panose="02020603050405020304" pitchFamily="18" charset="0"/>
                <a:cs typeface="Times New Roman" panose="02020603050405020304" pitchFamily="18" charset="0"/>
              </a:rPr>
              <a:t>Budget_INR</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Budget_in_INR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Responsible_agency</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Restoration_Projects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WHERE (Status = 'Ongoing' AND </a:t>
            </a:r>
            <a:r>
              <a:rPr lang="en-US" sz="2000" dirty="0" err="1">
                <a:latin typeface="Times New Roman" panose="02020603050405020304" pitchFamily="18" charset="0"/>
                <a:cs typeface="Times New Roman" panose="02020603050405020304" pitchFamily="18" charset="0"/>
              </a:rPr>
              <a:t>Budget_INR</a:t>
            </a:r>
            <a:r>
              <a:rPr lang="en-US" sz="2000" dirty="0">
                <a:latin typeface="Times New Roman" panose="02020603050405020304" pitchFamily="18" charset="0"/>
                <a:cs typeface="Times New Roman" panose="02020603050405020304" pitchFamily="18" charset="0"/>
              </a:rPr>
              <a:t> &gt; 2000000)</a:t>
            </a:r>
          </a:p>
          <a:p>
            <a:pPr marL="0" indent="0">
              <a:buNone/>
            </a:pPr>
            <a:r>
              <a:rPr lang="en-US" sz="2000" dirty="0">
                <a:latin typeface="Times New Roman" panose="02020603050405020304" pitchFamily="18" charset="0"/>
                <a:cs typeface="Times New Roman" panose="02020603050405020304" pitchFamily="18" charset="0"/>
              </a:rPr>
              <a:t>   OR </a:t>
            </a:r>
            <a:r>
              <a:rPr lang="en-US" sz="2000" dirty="0" err="1">
                <a:latin typeface="Times New Roman" panose="02020603050405020304" pitchFamily="18" charset="0"/>
                <a:cs typeface="Times New Roman" panose="02020603050405020304" pitchFamily="18" charset="0"/>
              </a:rPr>
              <a:t>Responsible_agency</a:t>
            </a:r>
            <a:r>
              <a:rPr lang="en-US" sz="2000" dirty="0">
                <a:latin typeface="Times New Roman" panose="02020603050405020304" pitchFamily="18" charset="0"/>
                <a:cs typeface="Times New Roman" panose="02020603050405020304" pitchFamily="18" charset="0"/>
              </a:rPr>
              <a:t> = 'ASI’;</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buNone/>
            </a:pPr>
            <a:r>
              <a:rPr lang="en-CA" sz="2000" dirty="0">
                <a:latin typeface="Times New Roman" panose="02020603050405020304" pitchFamily="18" charset="0"/>
                <a:cs typeface="Times New Roman" panose="02020603050405020304" pitchFamily="18" charset="0"/>
              </a:rPr>
              <a:t>This query gets the project details for restoration projects that are either ongoing with a budget over 20 lakh INR or are handled by the ASI (Archaeological Survey of India).</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5C08D96-A8C4-D419-4404-F5247A31A08C}"/>
              </a:ext>
            </a:extLst>
          </p:cNvPr>
          <p:cNvSpPr>
            <a:spLocks noGrp="1"/>
          </p:cNvSpPr>
          <p:nvPr>
            <p:ph type="sldNum" sz="quarter" idx="12"/>
          </p:nvPr>
        </p:nvSpPr>
        <p:spPr/>
        <p:txBody>
          <a:bodyPr/>
          <a:lstStyle/>
          <a:p>
            <a:fld id="{FF412A3B-0EF9-4AA3-A0BB-B2D9458C88DF}" type="slidenum">
              <a:rPr lang="en-US" smtClean="0"/>
              <a:t>28</a:t>
            </a:fld>
            <a:endParaRPr lang="en-US"/>
          </a:p>
        </p:txBody>
      </p:sp>
      <p:pic>
        <p:nvPicPr>
          <p:cNvPr id="4" name="Picture 3">
            <a:extLst>
              <a:ext uri="{FF2B5EF4-FFF2-40B4-BE49-F238E27FC236}">
                <a16:creationId xmlns:a16="http://schemas.microsoft.com/office/drawing/2014/main" id="{B90D6C68-30F3-86D5-B0F6-FB16928C0BE8}"/>
              </a:ext>
            </a:extLst>
          </p:cNvPr>
          <p:cNvPicPr>
            <a:picLocks noChangeAspect="1"/>
          </p:cNvPicPr>
          <p:nvPr/>
        </p:nvPicPr>
        <p:blipFill>
          <a:blip r:embed="rId2"/>
          <a:stretch>
            <a:fillRect/>
          </a:stretch>
        </p:blipFill>
        <p:spPr>
          <a:xfrm>
            <a:off x="6096000" y="1388597"/>
            <a:ext cx="6007395" cy="4250924"/>
          </a:xfrm>
          <a:prstGeom prst="rect">
            <a:avLst/>
          </a:prstGeom>
        </p:spPr>
      </p:pic>
    </p:spTree>
    <p:extLst>
      <p:ext uri="{BB962C8B-B14F-4D97-AF65-F5344CB8AC3E}">
        <p14:creationId xmlns:p14="http://schemas.microsoft.com/office/powerpoint/2010/main" val="1858192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6181947" y="136525"/>
            <a:ext cx="5171853" cy="857619"/>
          </a:xfrm>
        </p:spPr>
        <p:txBody>
          <a:bodyPr>
            <a:normAutofit/>
          </a:bodyPr>
          <a:lstStyle/>
          <a:p>
            <a:r>
              <a:rPr lang="en-US" sz="4000" dirty="0">
                <a:latin typeface="Times New Roman" panose="02020603050405020304" pitchFamily="18" charset="0"/>
                <a:cs typeface="Times New Roman" panose="02020603050405020304" pitchFamily="18" charset="0"/>
              </a:rPr>
              <a:t>Basic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29</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 y="0"/>
            <a:ext cx="5869172" cy="6858000"/>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3. Lists the funding sources with the total contributions over 1,000,000 INR in descending order.</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Source_name</a:t>
            </a:r>
            <a:r>
              <a:rPr lang="en-US"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COUNT(*) AS </a:t>
            </a:r>
            <a:r>
              <a:rPr lang="en-US" sz="2000" dirty="0" err="1">
                <a:latin typeface="Times New Roman" panose="02020603050405020304" pitchFamily="18" charset="0"/>
                <a:cs typeface="Times New Roman" panose="02020603050405020304" pitchFamily="18" charset="0"/>
              </a:rPr>
              <a:t>Number_of_funding</a:t>
            </a:r>
            <a:r>
              <a:rPr lang="en-US"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SUM(</a:t>
            </a:r>
            <a:r>
              <a:rPr lang="en-US" sz="2000" dirty="0" err="1">
                <a:latin typeface="Times New Roman" panose="02020603050405020304" pitchFamily="18" charset="0"/>
                <a:cs typeface="Times New Roman" panose="02020603050405020304" pitchFamily="18" charset="0"/>
              </a:rPr>
              <a:t>Amount_INR</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Total_amount_in_INR</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Funding_Sources</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GROUP BY </a:t>
            </a:r>
            <a:r>
              <a:rPr lang="en-US" sz="2000" dirty="0" err="1">
                <a:latin typeface="Times New Roman" panose="02020603050405020304" pitchFamily="18" charset="0"/>
                <a:cs typeface="Times New Roman" panose="02020603050405020304" pitchFamily="18" charset="0"/>
              </a:rPr>
              <a:t>Source_name</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HAVING SUM(</a:t>
            </a:r>
            <a:r>
              <a:rPr lang="en-US" sz="2000" dirty="0" err="1">
                <a:latin typeface="Times New Roman" panose="02020603050405020304" pitchFamily="18" charset="0"/>
                <a:cs typeface="Times New Roman" panose="02020603050405020304" pitchFamily="18" charset="0"/>
              </a:rPr>
              <a:t>Amount_INR</a:t>
            </a:r>
            <a:r>
              <a:rPr lang="en-US" sz="2000" dirty="0">
                <a:latin typeface="Times New Roman" panose="02020603050405020304" pitchFamily="18" charset="0"/>
                <a:cs typeface="Times New Roman" panose="02020603050405020304" pitchFamily="18" charset="0"/>
              </a:rPr>
              <a:t>) &gt; 1000000</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ORDER BY </a:t>
            </a:r>
            <a:r>
              <a:rPr lang="en-US" sz="2000" dirty="0" err="1">
                <a:latin typeface="Times New Roman" panose="02020603050405020304" pitchFamily="18" charset="0"/>
                <a:cs typeface="Times New Roman" panose="02020603050405020304" pitchFamily="18" charset="0"/>
              </a:rPr>
              <a:t>Total_amount_in_INR</a:t>
            </a:r>
            <a:r>
              <a:rPr lang="en-US" sz="2000" dirty="0">
                <a:latin typeface="Times New Roman" panose="02020603050405020304" pitchFamily="18" charset="0"/>
                <a:cs typeface="Times New Roman" panose="02020603050405020304" pitchFamily="18" charset="0"/>
              </a:rPr>
              <a:t> DESC;</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Explanation:  </a:t>
            </a:r>
          </a:p>
          <a:p>
            <a:pPr marL="0" indent="0">
              <a:buFont typeface="Arial" panose="020B0604020202020204" pitchFamily="34" charset="0"/>
              <a:buNone/>
            </a:pPr>
            <a:r>
              <a:rPr lang="en-CA" sz="2000" dirty="0">
                <a:latin typeface="Times New Roman" panose="02020603050405020304" pitchFamily="18" charset="0"/>
                <a:cs typeface="Times New Roman" panose="02020603050405020304" pitchFamily="18" charset="0"/>
              </a:rPr>
              <a:t>This query fetches the name of the  funding sources that contribute  over 10 lakh INR, along with how many times they funded and their total amount , sorted by highest amount first</a:t>
            </a:r>
            <a:r>
              <a:rPr lang="en-CA" sz="1400" dirty="0"/>
              <a:t>.</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6CE6AF-7F42-F3A7-0DF9-4AA89466E4A6}"/>
              </a:ext>
            </a:extLst>
          </p:cNvPr>
          <p:cNvPicPr>
            <a:picLocks noChangeAspect="1"/>
          </p:cNvPicPr>
          <p:nvPr/>
        </p:nvPicPr>
        <p:blipFill>
          <a:blip r:embed="rId2"/>
          <a:stretch>
            <a:fillRect/>
          </a:stretch>
        </p:blipFill>
        <p:spPr>
          <a:xfrm>
            <a:off x="6096000" y="1257300"/>
            <a:ext cx="5956300" cy="4845788"/>
          </a:xfrm>
          <a:prstGeom prst="rect">
            <a:avLst/>
          </a:prstGeom>
        </p:spPr>
      </p:pic>
    </p:spTree>
    <p:extLst>
      <p:ext uri="{BB962C8B-B14F-4D97-AF65-F5344CB8AC3E}">
        <p14:creationId xmlns:p14="http://schemas.microsoft.com/office/powerpoint/2010/main" val="14820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239EF6-6953-83B1-6B45-0D6B050F1BE5}"/>
              </a:ext>
            </a:extLst>
          </p:cNvPr>
          <p:cNvSpPr>
            <a:spLocks noGrp="1"/>
          </p:cNvSpPr>
          <p:nvPr>
            <p:ph type="title"/>
          </p:nvPr>
        </p:nvSpPr>
        <p:spPr>
          <a:xfrm>
            <a:off x="589779" y="262199"/>
            <a:ext cx="9392421" cy="1330841"/>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038967E-F8B6-674C-FC5F-275A088D1668}"/>
              </a:ext>
            </a:extLst>
          </p:cNvPr>
          <p:cNvSpPr>
            <a:spLocks noGrp="1"/>
          </p:cNvSpPr>
          <p:nvPr>
            <p:ph idx="1"/>
          </p:nvPr>
        </p:nvSpPr>
        <p:spPr>
          <a:xfrm>
            <a:off x="453929" y="1581527"/>
            <a:ext cx="6981944" cy="4402759"/>
          </a:xfrm>
        </p:spPr>
        <p:txBody>
          <a:bodyPr>
            <a:noAutofit/>
          </a:bodyPr>
          <a:lstStyle/>
          <a:p>
            <a:r>
              <a:rPr lang="en-CA" sz="2000" dirty="0">
                <a:latin typeface="Times New Roman" panose="02020603050405020304" pitchFamily="18" charset="0"/>
                <a:cs typeface="Times New Roman" panose="02020603050405020304" pitchFamily="18" charset="0"/>
              </a:rPr>
              <a:t>Tamil Nadu is well known for its historic temples, which serve as symbols of the rich history, culture, and architectural design of the area.</a:t>
            </a:r>
            <a:br>
              <a:rPr lang="en-CA" sz="2000" dirty="0">
                <a:latin typeface="Times New Roman" panose="02020603050405020304" pitchFamily="18" charset="0"/>
                <a:cs typeface="Times New Roman" panose="02020603050405020304" pitchFamily="18" charset="0"/>
              </a:rPr>
            </a:br>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Due to negligence, weather-related damage, pollution, and improper maintenance, many of these temples are currently in danger.</a:t>
            </a:r>
            <a:br>
              <a:rPr lang="en-CA" sz="2000" dirty="0">
                <a:latin typeface="Times New Roman" panose="02020603050405020304" pitchFamily="18" charset="0"/>
                <a:cs typeface="Times New Roman" panose="02020603050405020304" pitchFamily="18" charset="0"/>
              </a:rPr>
            </a:br>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Preservation efforts are complicated by the fact that existing documents are frequently dispersed, out-of-date, or badly kept.</a:t>
            </a:r>
            <a:br>
              <a:rPr lang="en-CA" sz="2000" dirty="0">
                <a:latin typeface="Times New Roman" panose="02020603050405020304" pitchFamily="18" charset="0"/>
                <a:cs typeface="Times New Roman" panose="02020603050405020304" pitchFamily="18" charset="0"/>
              </a:rPr>
            </a:br>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In order to facilitate efficient planning for conservation and repair, this project presents a digital system for centralizing temple data.</a:t>
            </a:r>
            <a:endParaRPr lang="en-US" sz="2000" dirty="0">
              <a:latin typeface="Times New Roman" panose="02020603050405020304" pitchFamily="18" charset="0"/>
              <a:cs typeface="Times New Roman" panose="02020603050405020304" pitchFamily="18" charset="0"/>
            </a:endParaRPr>
          </a:p>
        </p:txBody>
      </p:sp>
      <p:pic>
        <p:nvPicPr>
          <p:cNvPr id="6" name="Picture 5" descr="A long corridor with colorful pillars&#10;&#10;Description automatically generated with medium confidence">
            <a:extLst>
              <a:ext uri="{FF2B5EF4-FFF2-40B4-BE49-F238E27FC236}">
                <a16:creationId xmlns:a16="http://schemas.microsoft.com/office/drawing/2014/main" id="{4665A9B7-0996-A7E4-4765-CAE5980A8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172" y="1739976"/>
            <a:ext cx="4463705" cy="3920073"/>
          </a:xfrm>
          <a:prstGeom prst="rect">
            <a:avLst/>
          </a:prstGeom>
        </p:spPr>
      </p:pic>
      <p:sp>
        <p:nvSpPr>
          <p:cNvPr id="19"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7C630D9-F15B-8AB0-58BC-F2784485796F}"/>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3</a:t>
            </a:fld>
            <a:endParaRPr lang="en-US" sz="1000"/>
          </a:p>
        </p:txBody>
      </p:sp>
    </p:spTree>
    <p:extLst>
      <p:ext uri="{BB962C8B-B14F-4D97-AF65-F5344CB8AC3E}">
        <p14:creationId xmlns:p14="http://schemas.microsoft.com/office/powerpoint/2010/main" val="3147201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684874" y="255699"/>
            <a:ext cx="5668926" cy="761925"/>
          </a:xfrm>
        </p:spPr>
        <p:txBody>
          <a:bodyPr>
            <a:normAutofit/>
          </a:bodyPr>
          <a:lstStyle/>
          <a:p>
            <a:r>
              <a:rPr lang="en-US" sz="4000" dirty="0">
                <a:latin typeface="Times New Roman" panose="02020603050405020304" pitchFamily="18" charset="0"/>
                <a:cs typeface="Times New Roman" panose="02020603050405020304" pitchFamily="18" charset="0"/>
              </a:rPr>
              <a:t>Basic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30</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 y="0"/>
            <a:ext cx="5652384" cy="6858000"/>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4. Lists the funding sources after 2023-01-01 and with amounts greater than 2,000,000 INR.</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Funding_id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Project_id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Source_name</a:t>
            </a:r>
            <a:r>
              <a:rPr lang="en-US" sz="2000"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Amount_INR</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Amount_in_INR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Funding_date</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Funding_Sources</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WHERE </a:t>
            </a:r>
            <a:r>
              <a:rPr lang="en-US" sz="2000" dirty="0" err="1">
                <a:latin typeface="Times New Roman" panose="02020603050405020304" pitchFamily="18" charset="0"/>
                <a:cs typeface="Times New Roman" panose="02020603050405020304" pitchFamily="18" charset="0"/>
              </a:rPr>
              <a:t>Amount_INR</a:t>
            </a:r>
            <a:r>
              <a:rPr lang="en-US" sz="2000" dirty="0">
                <a:latin typeface="Times New Roman" panose="02020603050405020304" pitchFamily="18" charset="0"/>
                <a:cs typeface="Times New Roman" panose="02020603050405020304" pitchFamily="18" charset="0"/>
              </a:rPr>
              <a:t> &gt; 2000000</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OR </a:t>
            </a:r>
            <a:r>
              <a:rPr lang="en-US" sz="2000" dirty="0" err="1">
                <a:latin typeface="Times New Roman" panose="02020603050405020304" pitchFamily="18" charset="0"/>
                <a:cs typeface="Times New Roman" panose="02020603050405020304" pitchFamily="18" charset="0"/>
              </a:rPr>
              <a:t>Funding_date</a:t>
            </a:r>
            <a:r>
              <a:rPr lang="en-US" sz="2000" dirty="0">
                <a:latin typeface="Times New Roman" panose="02020603050405020304" pitchFamily="18" charset="0"/>
                <a:cs typeface="Times New Roman" panose="02020603050405020304" pitchFamily="18" charset="0"/>
              </a:rPr>
              <a:t> &lt; '2023-01-01’;</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Explanation:</a:t>
            </a:r>
          </a:p>
          <a:p>
            <a:pPr marL="0" indent="0">
              <a:buFont typeface="Arial" panose="020B0604020202020204" pitchFamily="34" charset="0"/>
              <a:buNone/>
            </a:pPr>
            <a:r>
              <a:rPr lang="en-CA" sz="2000" dirty="0">
                <a:latin typeface="Times New Roman" panose="02020603050405020304" pitchFamily="18" charset="0"/>
                <a:cs typeface="Times New Roman" panose="02020603050405020304" pitchFamily="18" charset="0"/>
              </a:rPr>
              <a:t>This query retrieves funding details such as Funding ID, Project ID, Source Name, Funding Amount and its Date  where the amount is greater than 20 lakh INR or the funding date is before January 1, 2023.</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3B0001-9393-A677-AAAF-FB827B425F41}"/>
              </a:ext>
            </a:extLst>
          </p:cNvPr>
          <p:cNvPicPr>
            <a:picLocks noChangeAspect="1"/>
          </p:cNvPicPr>
          <p:nvPr/>
        </p:nvPicPr>
        <p:blipFill>
          <a:blip r:embed="rId2"/>
          <a:stretch>
            <a:fillRect/>
          </a:stretch>
        </p:blipFill>
        <p:spPr>
          <a:xfrm>
            <a:off x="5684873" y="1196014"/>
            <a:ext cx="6359489" cy="4407343"/>
          </a:xfrm>
          <a:prstGeom prst="rect">
            <a:avLst/>
          </a:prstGeom>
        </p:spPr>
      </p:pic>
    </p:spTree>
    <p:extLst>
      <p:ext uri="{BB962C8B-B14F-4D97-AF65-F5344CB8AC3E}">
        <p14:creationId xmlns:p14="http://schemas.microsoft.com/office/powerpoint/2010/main" val="369624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69171" y="266433"/>
            <a:ext cx="6381307" cy="442949"/>
          </a:xfrm>
        </p:spPr>
        <p:txBody>
          <a:bodyPr>
            <a:normAutofit fontScale="90000"/>
          </a:bodyPr>
          <a:lstStyle/>
          <a:p>
            <a:r>
              <a:rPr lang="en-US" sz="4000" dirty="0">
                <a:latin typeface="Times New Roman" panose="02020603050405020304" pitchFamily="18" charset="0"/>
                <a:cs typeface="Times New Roman" panose="02020603050405020304" pitchFamily="18" charset="0"/>
              </a:rPr>
              <a:t>Basic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31</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 y="0"/>
            <a:ext cx="5869170" cy="6858000"/>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5. List the temples that have no 'Planned' restoration projects.</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SELECT </a:t>
            </a:r>
            <a:r>
              <a:rPr lang="en-US" sz="2000" dirty="0" err="1">
                <a:latin typeface="Times New Roman" panose="02020603050405020304" pitchFamily="18" charset="0"/>
                <a:cs typeface="Times New Roman" panose="02020603050405020304" pitchFamily="18" charset="0"/>
              </a:rPr>
              <a:t>t.Temple_id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t.Name</a:t>
            </a:r>
            <a:r>
              <a:rPr lang="en-US" sz="2000" dirty="0">
                <a:latin typeface="Times New Roman" panose="02020603050405020304" pitchFamily="18" charset="0"/>
                <a:cs typeface="Times New Roman" panose="02020603050405020304" pitchFamily="18" charset="0"/>
              </a:rPr>
              <a:t> as Temples</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FROM Temples AS t</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WHERE NOT EXISTS (</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SELECT *</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FROM </a:t>
            </a:r>
            <a:r>
              <a:rPr lang="en-US" sz="2000" dirty="0" err="1">
                <a:latin typeface="Times New Roman" panose="02020603050405020304" pitchFamily="18" charset="0"/>
                <a:cs typeface="Times New Roman" panose="02020603050405020304" pitchFamily="18" charset="0"/>
              </a:rPr>
              <a:t>Restoration_Projects</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rp</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WHERE </a:t>
            </a:r>
            <a:r>
              <a:rPr lang="en-US" sz="2000" dirty="0" err="1">
                <a:latin typeface="Times New Roman" panose="02020603050405020304" pitchFamily="18" charset="0"/>
                <a:cs typeface="Times New Roman" panose="02020603050405020304" pitchFamily="18" charset="0"/>
              </a:rPr>
              <a:t>rp.Temple_id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t.Temple_id</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rp.Status</a:t>
            </a:r>
            <a:r>
              <a:rPr lang="en-US" sz="2000" dirty="0">
                <a:latin typeface="Times New Roman" panose="02020603050405020304" pitchFamily="18" charset="0"/>
                <a:cs typeface="Times New Roman" panose="02020603050405020304" pitchFamily="18" charset="0"/>
              </a:rPr>
              <a:t> = 'Planned’</a:t>
            </a: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Explanation:</a:t>
            </a:r>
          </a:p>
          <a:p>
            <a:pPr marL="0" indent="0">
              <a:buFont typeface="Arial" panose="020B0604020202020204" pitchFamily="34" charset="0"/>
              <a:buNone/>
            </a:pPr>
            <a:r>
              <a:rPr lang="en-CA" sz="2000" dirty="0">
                <a:latin typeface="Times New Roman" panose="02020603050405020304" pitchFamily="18" charset="0"/>
                <a:cs typeface="Times New Roman" panose="02020603050405020304" pitchFamily="18" charset="0"/>
              </a:rPr>
              <a:t>This query shows the IDs and names of temples that do not have any 'Planned' restoration projects associated with them</a:t>
            </a:r>
            <a:r>
              <a:rPr lang="en-CA" sz="1400" dirty="0"/>
              <a:t>.</a:t>
            </a: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57679D6-4EEC-1F7F-AAE2-BBE05076DF66}"/>
              </a:ext>
            </a:extLst>
          </p:cNvPr>
          <p:cNvPicPr>
            <a:picLocks noChangeAspect="1"/>
          </p:cNvPicPr>
          <p:nvPr/>
        </p:nvPicPr>
        <p:blipFill>
          <a:blip r:embed="rId2"/>
          <a:stretch>
            <a:fillRect/>
          </a:stretch>
        </p:blipFill>
        <p:spPr>
          <a:xfrm>
            <a:off x="6005196" y="952877"/>
            <a:ext cx="5210808" cy="5403473"/>
          </a:xfrm>
          <a:prstGeom prst="rect">
            <a:avLst/>
          </a:prstGeom>
        </p:spPr>
      </p:pic>
    </p:spTree>
    <p:extLst>
      <p:ext uri="{BB962C8B-B14F-4D97-AF65-F5344CB8AC3E}">
        <p14:creationId xmlns:p14="http://schemas.microsoft.com/office/powerpoint/2010/main" val="3184674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69172" y="166725"/>
            <a:ext cx="5723860" cy="743010"/>
          </a:xfrm>
        </p:spPr>
        <p:txBody>
          <a:bodyPr>
            <a:normAutofit/>
          </a:bodyPr>
          <a:lstStyle/>
          <a:p>
            <a:r>
              <a:rPr lang="en-US" sz="4000" dirty="0">
                <a:latin typeface="Times New Roman" panose="02020603050405020304" pitchFamily="18" charset="0"/>
                <a:cs typeface="Times New Roman" panose="02020603050405020304" pitchFamily="18" charset="0"/>
              </a:rPr>
              <a:t>Intermediate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269819" y="6492874"/>
            <a:ext cx="2743200" cy="365125"/>
          </a:xfrm>
        </p:spPr>
        <p:txBody>
          <a:bodyPr/>
          <a:lstStyle/>
          <a:p>
            <a:fld id="{FF412A3B-0EF9-4AA3-A0BB-B2D9458C88DF}" type="slidenum">
              <a:rPr lang="en-US" smtClean="0"/>
              <a:t>32</a:t>
            </a:fld>
            <a:endParaRPr lang="en-US" dirty="0"/>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1521" y="0"/>
            <a:ext cx="5857651" cy="68579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sz="2000" dirty="0">
                <a:latin typeface="Times New Roman" panose="02020603050405020304" pitchFamily="18" charset="0"/>
                <a:cs typeface="Times New Roman" panose="02020603050405020304" pitchFamily="18" charset="0"/>
              </a:rPr>
              <a:t>List all the temples and show the temple's condition assessments with the date of inspection.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t.Temple_id,t.Name</a:t>
            </a: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c.Condition_date</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Date_of_inspection</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c.Structural_integrity</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Temples AS t</a:t>
            </a:r>
          </a:p>
          <a:p>
            <a:pPr marL="0" indent="0">
              <a:buNone/>
            </a:pPr>
            <a:r>
              <a:rPr lang="en-US" sz="2000" dirty="0">
                <a:latin typeface="Times New Roman" panose="02020603050405020304" pitchFamily="18" charset="0"/>
                <a:cs typeface="Times New Roman" panose="02020603050405020304" pitchFamily="18" charset="0"/>
              </a:rPr>
              <a:t>LEFT JOIN </a:t>
            </a:r>
            <a:r>
              <a:rPr lang="en-US" sz="2000" dirty="0" err="1">
                <a:latin typeface="Times New Roman" panose="02020603050405020304" pitchFamily="18" charset="0"/>
                <a:cs typeface="Times New Roman" panose="02020603050405020304" pitchFamily="18" charset="0"/>
              </a:rPr>
              <a:t>Temple_Conditions</a:t>
            </a:r>
            <a:r>
              <a:rPr lang="en-US" sz="2000" dirty="0">
                <a:latin typeface="Times New Roman" panose="02020603050405020304" pitchFamily="18" charset="0"/>
                <a:cs typeface="Times New Roman" panose="02020603050405020304" pitchFamily="18" charset="0"/>
              </a:rPr>
              <a:t> AS c</a:t>
            </a:r>
          </a:p>
          <a:p>
            <a:pPr marL="0" indent="0">
              <a:buNone/>
            </a:pPr>
            <a:r>
              <a:rPr lang="en-US" sz="2000" dirty="0">
                <a:latin typeface="Times New Roman" panose="02020603050405020304" pitchFamily="18" charset="0"/>
                <a:cs typeface="Times New Roman" panose="02020603050405020304" pitchFamily="18" charset="0"/>
              </a:rPr>
              <a:t>  ON </a:t>
            </a:r>
            <a:r>
              <a:rPr lang="en-US" sz="2000" dirty="0" err="1">
                <a:latin typeface="Times New Roman" panose="02020603050405020304" pitchFamily="18" charset="0"/>
                <a:cs typeface="Times New Roman" panose="02020603050405020304" pitchFamily="18" charset="0"/>
              </a:rPr>
              <a:t>t.Temple_id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c.Temple_id</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n-CA" sz="2000" dirty="0">
                <a:latin typeface="Times New Roman" panose="02020603050405020304" pitchFamily="18" charset="0"/>
                <a:cs typeface="Times New Roman" panose="02020603050405020304" pitchFamily="18" charset="0"/>
              </a:rPr>
              <a:t>This query lists all temple names along with their inspection date and structural condition. It uses a LEFT JOIN to include all the temple name from left table, give the matching data from </a:t>
            </a:r>
            <a:r>
              <a:rPr lang="en-CA" sz="2000" dirty="0" err="1">
                <a:latin typeface="Times New Roman" panose="02020603050405020304" pitchFamily="18" charset="0"/>
                <a:cs typeface="Times New Roman" panose="02020603050405020304" pitchFamily="18" charset="0"/>
              </a:rPr>
              <a:t>Temple_Conditions</a:t>
            </a:r>
            <a:r>
              <a:rPr lang="en-CA" sz="2000" dirty="0">
                <a:latin typeface="Times New Roman" panose="02020603050405020304" pitchFamily="18" charset="0"/>
                <a:cs typeface="Times New Roman" panose="02020603050405020304" pitchFamily="18" charset="0"/>
              </a:rPr>
              <a:t> table</a:t>
            </a:r>
            <a:r>
              <a:rPr lang="en-CA" sz="1400" dirty="0"/>
              <a:t>.</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2944BB-C2F0-2178-B58F-9BF333F84B6E}"/>
              </a:ext>
            </a:extLst>
          </p:cNvPr>
          <p:cNvPicPr>
            <a:picLocks noChangeAspect="1"/>
          </p:cNvPicPr>
          <p:nvPr/>
        </p:nvPicPr>
        <p:blipFill>
          <a:blip r:embed="rId2"/>
          <a:stretch>
            <a:fillRect/>
          </a:stretch>
        </p:blipFill>
        <p:spPr>
          <a:xfrm>
            <a:off x="5947740" y="1148315"/>
            <a:ext cx="5981990" cy="5349600"/>
          </a:xfrm>
          <a:prstGeom prst="rect">
            <a:avLst/>
          </a:prstGeom>
        </p:spPr>
      </p:pic>
    </p:spTree>
    <p:extLst>
      <p:ext uri="{BB962C8B-B14F-4D97-AF65-F5344CB8AC3E}">
        <p14:creationId xmlns:p14="http://schemas.microsoft.com/office/powerpoint/2010/main" val="172020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6018028" y="149963"/>
            <a:ext cx="5859721" cy="555108"/>
          </a:xfrm>
        </p:spPr>
        <p:txBody>
          <a:bodyPr>
            <a:normAutofit fontScale="90000"/>
          </a:bodyPr>
          <a:lstStyle/>
          <a:p>
            <a:r>
              <a:rPr lang="en-US" sz="4000" dirty="0">
                <a:latin typeface="Times New Roman" panose="02020603050405020304" pitchFamily="18" charset="0"/>
                <a:cs typeface="Times New Roman" panose="02020603050405020304" pitchFamily="18" charset="0"/>
              </a:rPr>
              <a:t>Intermediate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33</a:t>
            </a:fld>
            <a:endParaRPr lang="en-US" dirty="0"/>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0" y="0"/>
            <a:ext cx="5720316" cy="68579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List the name of all stakeholders and the reports submitted by them.(including those with no reports).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s.Stakeholder_id</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s.Name</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Stakeholder_Name</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r.Report_id,r.Report_date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Stakeholders AS s</a:t>
            </a:r>
          </a:p>
          <a:p>
            <a:pPr marL="0" indent="0">
              <a:buNone/>
            </a:pPr>
            <a:r>
              <a:rPr lang="en-US" sz="2000" dirty="0">
                <a:latin typeface="Times New Roman" panose="02020603050405020304" pitchFamily="18" charset="0"/>
                <a:cs typeface="Times New Roman" panose="02020603050405020304" pitchFamily="18" charset="0"/>
              </a:rPr>
              <a:t>RIGHT JOIN </a:t>
            </a:r>
            <a:r>
              <a:rPr lang="en-US" sz="2000" dirty="0" err="1">
                <a:latin typeface="Times New Roman" panose="02020603050405020304" pitchFamily="18" charset="0"/>
                <a:cs typeface="Times New Roman" panose="02020603050405020304" pitchFamily="18" charset="0"/>
              </a:rPr>
              <a:t>Stakeholder_Reports</a:t>
            </a:r>
            <a:r>
              <a:rPr lang="en-US" sz="2000" dirty="0">
                <a:latin typeface="Times New Roman" panose="02020603050405020304" pitchFamily="18" charset="0"/>
                <a:cs typeface="Times New Roman" panose="02020603050405020304" pitchFamily="18" charset="0"/>
              </a:rPr>
              <a:t> AS r</a:t>
            </a:r>
          </a:p>
          <a:p>
            <a:pPr marL="0" indent="0">
              <a:buNone/>
            </a:pPr>
            <a:r>
              <a:rPr lang="en-US" sz="2000" dirty="0">
                <a:latin typeface="Times New Roman" panose="02020603050405020304" pitchFamily="18" charset="0"/>
                <a:cs typeface="Times New Roman" panose="02020603050405020304" pitchFamily="18" charset="0"/>
              </a:rPr>
              <a:t>  ON </a:t>
            </a:r>
            <a:r>
              <a:rPr lang="en-US" sz="2000" dirty="0" err="1">
                <a:latin typeface="Times New Roman" panose="02020603050405020304" pitchFamily="18" charset="0"/>
                <a:cs typeface="Times New Roman" panose="02020603050405020304" pitchFamily="18" charset="0"/>
              </a:rPr>
              <a:t>s.Stakeholder_id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r.Stakeholder_id</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n-CA" sz="2000" dirty="0">
                <a:latin typeface="Times New Roman" panose="02020603050405020304" pitchFamily="18" charset="0"/>
                <a:cs typeface="Times New Roman" panose="02020603050405020304" pitchFamily="18" charset="0"/>
              </a:rPr>
              <a:t>This query lists all report IDs and dates along with the stakeholder names who submitted them. It uses a RIGHT JOIN to include all the report data from the right table and gives the matching stakeholder name from the Stakeholders table.</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02DC0A-DD20-4AC5-DF4B-EA289D4CD1FF}"/>
              </a:ext>
            </a:extLst>
          </p:cNvPr>
          <p:cNvPicPr>
            <a:picLocks noChangeAspect="1"/>
          </p:cNvPicPr>
          <p:nvPr/>
        </p:nvPicPr>
        <p:blipFill>
          <a:blip r:embed="rId2"/>
          <a:stretch>
            <a:fillRect/>
          </a:stretch>
        </p:blipFill>
        <p:spPr>
          <a:xfrm>
            <a:off x="5880100" y="952536"/>
            <a:ext cx="5461000" cy="5521694"/>
          </a:xfrm>
          <a:prstGeom prst="rect">
            <a:avLst/>
          </a:prstGeom>
        </p:spPr>
      </p:pic>
    </p:spTree>
    <p:extLst>
      <p:ext uri="{BB962C8B-B14F-4D97-AF65-F5344CB8AC3E}">
        <p14:creationId xmlns:p14="http://schemas.microsoft.com/office/powerpoint/2010/main" val="1740748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20439" y="26050"/>
            <a:ext cx="5580321" cy="1198932"/>
          </a:xfrm>
        </p:spPr>
        <p:txBody>
          <a:bodyPr>
            <a:normAutofit/>
          </a:bodyPr>
          <a:lstStyle/>
          <a:p>
            <a:r>
              <a:rPr lang="en-US" sz="4000">
                <a:latin typeface="Times New Roman" panose="02020603050405020304" pitchFamily="18" charset="0"/>
                <a:cs typeface="Times New Roman" panose="02020603050405020304" pitchFamily="18" charset="0"/>
              </a:rPr>
              <a:t>Intermediate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34</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0" y="1"/>
            <a:ext cx="5771707" cy="68580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3. List  the temples that have at least one completed restoration project, along with its project’s details.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SELECT </a:t>
            </a:r>
          </a:p>
          <a:p>
            <a:pPr marL="0" indent="0">
              <a:buNone/>
            </a:pPr>
            <a:r>
              <a:rPr lang="en-US" sz="2000">
                <a:latin typeface="Times New Roman" panose="02020603050405020304" pitchFamily="18" charset="0"/>
                <a:cs typeface="Times New Roman" panose="02020603050405020304" pitchFamily="18" charset="0"/>
              </a:rPr>
              <a:t>  t.Name AS Temple,rp.Project_name, t.city,</a:t>
            </a:r>
          </a:p>
          <a:p>
            <a:pPr marL="0" indent="0">
              <a:buNone/>
            </a:pPr>
            <a:r>
              <a:rPr lang="en-US" sz="2000">
                <a:latin typeface="Times New Roman" panose="02020603050405020304" pitchFamily="18" charset="0"/>
                <a:cs typeface="Times New Roman" panose="02020603050405020304" pitchFamily="18" charset="0"/>
              </a:rPr>
              <a:t>  rp.Status, rp.Budget_INR</a:t>
            </a:r>
          </a:p>
          <a:p>
            <a:pPr marL="0" indent="0">
              <a:buNone/>
            </a:pPr>
            <a:r>
              <a:rPr lang="en-US" sz="2000">
                <a:latin typeface="Times New Roman" panose="02020603050405020304" pitchFamily="18" charset="0"/>
                <a:cs typeface="Times New Roman" panose="02020603050405020304" pitchFamily="18" charset="0"/>
              </a:rPr>
              <a:t>FROM Temples AS t</a:t>
            </a:r>
          </a:p>
          <a:p>
            <a:pPr marL="0" indent="0">
              <a:buNone/>
            </a:pPr>
            <a:r>
              <a:rPr lang="en-US" sz="2000">
                <a:latin typeface="Times New Roman" panose="02020603050405020304" pitchFamily="18" charset="0"/>
                <a:cs typeface="Times New Roman" panose="02020603050405020304" pitchFamily="18" charset="0"/>
              </a:rPr>
              <a:t>JOIN Restoration_Projects AS rp</a:t>
            </a:r>
          </a:p>
          <a:p>
            <a:pPr marL="0" indent="0">
              <a:buNone/>
            </a:pPr>
            <a:r>
              <a:rPr lang="en-US" sz="2000">
                <a:latin typeface="Times New Roman" panose="02020603050405020304" pitchFamily="18" charset="0"/>
                <a:cs typeface="Times New Roman" panose="02020603050405020304" pitchFamily="18" charset="0"/>
              </a:rPr>
              <a:t>  ON t.Temple_id = rp.Temple_id</a:t>
            </a:r>
          </a:p>
          <a:p>
            <a:pPr marL="0" indent="0">
              <a:buNone/>
            </a:pPr>
            <a:r>
              <a:rPr lang="en-US" sz="2000">
                <a:latin typeface="Times New Roman" panose="02020603050405020304" pitchFamily="18" charset="0"/>
                <a:cs typeface="Times New Roman" panose="02020603050405020304" pitchFamily="18" charset="0"/>
              </a:rPr>
              <a:t>WHERE rp.Status = 'Completed’;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a:latin typeface="Times New Roman" panose="02020603050405020304" pitchFamily="18" charset="0"/>
                <a:cs typeface="Times New Roman" panose="02020603050405020304" pitchFamily="18" charset="0"/>
              </a:rPr>
              <a:t>Explanation:</a:t>
            </a:r>
          </a:p>
          <a:p>
            <a:pPr marL="0" indent="0" algn="just">
              <a:buNone/>
            </a:pPr>
            <a:r>
              <a:rPr lang="en-CA" sz="2000">
                <a:latin typeface="Times New Roman" panose="02020603050405020304" pitchFamily="18" charset="0"/>
                <a:cs typeface="Times New Roman" panose="02020603050405020304" pitchFamily="18" charset="0"/>
              </a:rPr>
              <a:t>This query lists temple names along with the names, status, and budgets of their completed restoration projects. It uses an INNER JOIN to match temples with their projects using Temple_id, and filters the data where the project status is 'Completed</a:t>
            </a:r>
            <a:r>
              <a:rPr lang="en-CA" sz="1400"/>
              <a:t>'.</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D1F4FCA-7B86-3C87-0E68-E7BED567BB07}"/>
              </a:ext>
            </a:extLst>
          </p:cNvPr>
          <p:cNvPicPr>
            <a:picLocks noChangeAspect="1"/>
          </p:cNvPicPr>
          <p:nvPr/>
        </p:nvPicPr>
        <p:blipFill>
          <a:blip r:embed="rId2"/>
          <a:stretch>
            <a:fillRect/>
          </a:stretch>
        </p:blipFill>
        <p:spPr>
          <a:xfrm>
            <a:off x="5820440" y="1403565"/>
            <a:ext cx="6236882" cy="4348649"/>
          </a:xfrm>
          <a:prstGeom prst="rect">
            <a:avLst/>
          </a:prstGeom>
        </p:spPr>
      </p:pic>
    </p:spTree>
    <p:extLst>
      <p:ext uri="{BB962C8B-B14F-4D97-AF65-F5344CB8AC3E}">
        <p14:creationId xmlns:p14="http://schemas.microsoft.com/office/powerpoint/2010/main" val="2916959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78033" y="111906"/>
            <a:ext cx="5686648" cy="1015145"/>
          </a:xfrm>
        </p:spPr>
        <p:txBody>
          <a:bodyPr>
            <a:normAutofit/>
          </a:bodyPr>
          <a:lstStyle/>
          <a:p>
            <a:r>
              <a:rPr lang="en-US" sz="4000" dirty="0">
                <a:latin typeface="Times New Roman" panose="02020603050405020304" pitchFamily="18" charset="0"/>
                <a:cs typeface="Times New Roman" panose="02020603050405020304" pitchFamily="18" charset="0"/>
              </a:rPr>
              <a:t>Intermediate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35</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0" y="0"/>
            <a:ext cx="5878033" cy="68580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4. List the name of all temples, its restoration project, and funding source of the projects.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p>
          <a:p>
            <a:pPr marL="0" indent="0">
              <a:buNone/>
            </a:pPr>
            <a:r>
              <a:rPr lang="en-US" sz="2000" dirty="0">
                <a:latin typeface="Times New Roman" panose="02020603050405020304" pitchFamily="18" charset="0"/>
                <a:cs typeface="Times New Roman" panose="02020603050405020304" pitchFamily="18" charset="0"/>
              </a:rPr>
              <a:t>  Name  AS Temple, </a:t>
            </a:r>
            <a:r>
              <a:rPr lang="en-US" sz="2000" dirty="0" err="1">
                <a:latin typeface="Times New Roman" panose="02020603050405020304" pitchFamily="18" charset="0"/>
                <a:cs typeface="Times New Roman" panose="02020603050405020304" pitchFamily="18" charset="0"/>
              </a:rPr>
              <a:t>Project_name</a:t>
            </a:r>
            <a:r>
              <a:rPr lang="en-US" sz="2000" dirty="0">
                <a:latin typeface="Times New Roman" panose="02020603050405020304" pitchFamily="18" charset="0"/>
                <a:cs typeface="Times New Roman" panose="02020603050405020304" pitchFamily="18" charset="0"/>
              </a:rPr>
              <a:t> AS Project,</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Source_name</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Funding_Source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Temples</a:t>
            </a:r>
          </a:p>
          <a:p>
            <a:pPr marL="0" indent="0">
              <a:buNone/>
            </a:pPr>
            <a:r>
              <a:rPr lang="en-US" sz="2000" dirty="0">
                <a:latin typeface="Times New Roman" panose="02020603050405020304" pitchFamily="18" charset="0"/>
                <a:cs typeface="Times New Roman" panose="02020603050405020304" pitchFamily="18" charset="0"/>
              </a:rPr>
              <a:t>NATURAL JOIN </a:t>
            </a:r>
            <a:r>
              <a:rPr lang="en-US" sz="2000" dirty="0" err="1">
                <a:latin typeface="Times New Roman" panose="02020603050405020304" pitchFamily="18" charset="0"/>
                <a:cs typeface="Times New Roman" panose="02020603050405020304" pitchFamily="18" charset="0"/>
              </a:rPr>
              <a:t>Restoration_Projects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NATURAL JOIN </a:t>
            </a:r>
            <a:r>
              <a:rPr lang="en-US" sz="2000" dirty="0" err="1">
                <a:latin typeface="Times New Roman" panose="02020603050405020304" pitchFamily="18" charset="0"/>
                <a:cs typeface="Times New Roman" panose="02020603050405020304" pitchFamily="18" charset="0"/>
              </a:rPr>
              <a:t>Funding_Sources</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n-CA" sz="2000" dirty="0">
                <a:latin typeface="Times New Roman" panose="02020603050405020304" pitchFamily="18" charset="0"/>
                <a:cs typeface="Times New Roman" panose="02020603050405020304" pitchFamily="18" charset="0"/>
              </a:rPr>
              <a:t>This query lists temple names, their restoration project names, and the funding sources. It uses NATURAL JOINs to automatically match and join tables using columns with the same names in all three tables (e.g., </a:t>
            </a:r>
            <a:r>
              <a:rPr lang="en-CA" sz="2000" dirty="0" err="1">
                <a:latin typeface="Times New Roman" panose="02020603050405020304" pitchFamily="18" charset="0"/>
                <a:cs typeface="Times New Roman" panose="02020603050405020304" pitchFamily="18" charset="0"/>
              </a:rPr>
              <a:t>Temple_id</a:t>
            </a:r>
            <a:r>
              <a:rPr lang="en-CA" sz="2000" dirty="0">
                <a:latin typeface="Times New Roman" panose="02020603050405020304" pitchFamily="18" charset="0"/>
                <a:cs typeface="Times New Roman" panose="02020603050405020304" pitchFamily="18" charset="0"/>
              </a:rPr>
              <a:t>, </a:t>
            </a:r>
            <a:r>
              <a:rPr lang="en-CA" sz="2000" dirty="0" err="1">
                <a:latin typeface="Times New Roman" panose="02020603050405020304" pitchFamily="18" charset="0"/>
                <a:cs typeface="Times New Roman" panose="02020603050405020304" pitchFamily="18" charset="0"/>
              </a:rPr>
              <a:t>Project_id</a:t>
            </a:r>
            <a:r>
              <a:rPr lang="en-CA"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17236C2-C853-A6D9-6D03-F6B55EFF803A}"/>
              </a:ext>
            </a:extLst>
          </p:cNvPr>
          <p:cNvPicPr>
            <a:picLocks noChangeAspect="1"/>
          </p:cNvPicPr>
          <p:nvPr/>
        </p:nvPicPr>
        <p:blipFill>
          <a:blip r:embed="rId2"/>
          <a:stretch>
            <a:fillRect/>
          </a:stretch>
        </p:blipFill>
        <p:spPr>
          <a:xfrm>
            <a:off x="5989002" y="1238957"/>
            <a:ext cx="6115912" cy="4530472"/>
          </a:xfrm>
          <a:prstGeom prst="rect">
            <a:avLst/>
          </a:prstGeom>
        </p:spPr>
      </p:pic>
    </p:spTree>
    <p:extLst>
      <p:ext uri="{BB962C8B-B14F-4D97-AF65-F5344CB8AC3E}">
        <p14:creationId xmlns:p14="http://schemas.microsoft.com/office/powerpoint/2010/main" val="948650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90437" y="136525"/>
            <a:ext cx="6057014" cy="924205"/>
          </a:xfrm>
        </p:spPr>
        <p:txBody>
          <a:bodyPr>
            <a:normAutofit/>
          </a:bodyPr>
          <a:lstStyle/>
          <a:p>
            <a:r>
              <a:rPr lang="en-US" sz="4000" dirty="0">
                <a:latin typeface="Times New Roman" panose="02020603050405020304" pitchFamily="18" charset="0"/>
                <a:cs typeface="Times New Roman" panose="02020603050405020304" pitchFamily="18" charset="0"/>
              </a:rPr>
              <a:t>Intermediate SQL Queries</a:t>
            </a:r>
            <a:endParaRPr lang="en-US" sz="40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36</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0" y="0"/>
            <a:ext cx="5814091" cy="68579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5. Count how many temples have each weathering level, ordered by the count descending.</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SELECT </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c.Weather_conditions</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COUNT(</a:t>
            </a:r>
            <a:r>
              <a:rPr lang="en-US" sz="2000" dirty="0" err="1">
                <a:latin typeface="Times New Roman" panose="02020603050405020304" pitchFamily="18" charset="0"/>
                <a:cs typeface="Times New Roman" panose="02020603050405020304" pitchFamily="18" charset="0"/>
              </a:rPr>
              <a:t>t.Temple_id</a:t>
            </a:r>
            <a:r>
              <a:rPr lang="en-US" sz="2000" dirty="0">
                <a:latin typeface="Times New Roman" panose="02020603050405020304" pitchFamily="18" charset="0"/>
                <a:cs typeface="Times New Roman" panose="02020603050405020304" pitchFamily="18" charset="0"/>
              </a:rPr>
              <a:t>) AS </a:t>
            </a:r>
            <a:r>
              <a:rPr lang="en-US" sz="2000" dirty="0" err="1">
                <a:latin typeface="Times New Roman" panose="02020603050405020304" pitchFamily="18" charset="0"/>
                <a:cs typeface="Times New Roman" panose="02020603050405020304" pitchFamily="18" charset="0"/>
              </a:rPr>
              <a:t>Num_of_temples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Temple_Conditions</a:t>
            </a:r>
            <a:r>
              <a:rPr lang="en-US" sz="2000" dirty="0">
                <a:latin typeface="Times New Roman" panose="02020603050405020304" pitchFamily="18" charset="0"/>
                <a:cs typeface="Times New Roman" panose="02020603050405020304" pitchFamily="18" charset="0"/>
              </a:rPr>
              <a:t> AS c</a:t>
            </a:r>
          </a:p>
          <a:p>
            <a:pPr marL="0" indent="0">
              <a:buNone/>
            </a:pPr>
            <a:r>
              <a:rPr lang="en-US" sz="2000" dirty="0">
                <a:latin typeface="Times New Roman" panose="02020603050405020304" pitchFamily="18" charset="0"/>
                <a:cs typeface="Times New Roman" panose="02020603050405020304" pitchFamily="18" charset="0"/>
              </a:rPr>
              <a:t>JOIN Temples AS t</a:t>
            </a:r>
          </a:p>
          <a:p>
            <a:pPr marL="0" indent="0">
              <a:buNone/>
            </a:pPr>
            <a:r>
              <a:rPr lang="en-US" sz="2000" dirty="0">
                <a:latin typeface="Times New Roman" panose="02020603050405020304" pitchFamily="18" charset="0"/>
                <a:cs typeface="Times New Roman" panose="02020603050405020304" pitchFamily="18" charset="0"/>
              </a:rPr>
              <a:t>  ON </a:t>
            </a:r>
            <a:r>
              <a:rPr lang="en-US" sz="2000" dirty="0" err="1">
                <a:latin typeface="Times New Roman" panose="02020603050405020304" pitchFamily="18" charset="0"/>
                <a:cs typeface="Times New Roman" panose="02020603050405020304" pitchFamily="18" charset="0"/>
              </a:rPr>
              <a:t>t.Temple_id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c.Temple_id</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GROUP BY </a:t>
            </a:r>
            <a:r>
              <a:rPr lang="en-US" sz="2000" dirty="0" err="1">
                <a:latin typeface="Times New Roman" panose="02020603050405020304" pitchFamily="18" charset="0"/>
                <a:cs typeface="Times New Roman" panose="02020603050405020304" pitchFamily="18" charset="0"/>
              </a:rPr>
              <a:t>c.Weather.conditions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ORDER BY </a:t>
            </a:r>
            <a:r>
              <a:rPr lang="en-US" sz="2000" dirty="0" err="1">
                <a:latin typeface="Times New Roman" panose="02020603050405020304" pitchFamily="18" charset="0"/>
                <a:cs typeface="Times New Roman" panose="02020603050405020304" pitchFamily="18" charset="0"/>
              </a:rPr>
              <a:t>Num_of_temples</a:t>
            </a:r>
            <a:r>
              <a:rPr lang="en-US" sz="2000" dirty="0">
                <a:latin typeface="Times New Roman" panose="02020603050405020304" pitchFamily="18" charset="0"/>
                <a:cs typeface="Times New Roman" panose="02020603050405020304" pitchFamily="18" charset="0"/>
              </a:rPr>
              <a:t> DESC;</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n-CA" sz="2000" dirty="0">
                <a:latin typeface="Times New Roman" panose="02020603050405020304" pitchFamily="18" charset="0"/>
                <a:cs typeface="Times New Roman" panose="02020603050405020304" pitchFamily="18" charset="0"/>
              </a:rPr>
              <a:t>This query counts the number of temples at each weather condition by JOINING two table on </a:t>
            </a:r>
            <a:r>
              <a:rPr lang="en-CA" sz="2000" dirty="0" err="1">
                <a:latin typeface="Times New Roman" panose="02020603050405020304" pitchFamily="18" charset="0"/>
                <a:cs typeface="Times New Roman" panose="02020603050405020304" pitchFamily="18" charset="0"/>
              </a:rPr>
              <a:t>Temple_id</a:t>
            </a:r>
            <a:r>
              <a:rPr lang="en-CA" sz="2000" dirty="0">
                <a:latin typeface="Times New Roman" panose="02020603050405020304" pitchFamily="18" charset="0"/>
                <a:cs typeface="Times New Roman" panose="02020603050405020304" pitchFamily="18" charset="0"/>
              </a:rPr>
              <a:t> and then grouping them by the condition and sorting the results </a:t>
            </a:r>
            <a:r>
              <a:rPr lang="fr-CA" sz="2000" dirty="0">
                <a:latin typeface="Times New Roman" panose="02020603050405020304" pitchFamily="18" charset="0"/>
                <a:cs typeface="Times New Roman" panose="02020603050405020304" pitchFamily="18" charset="0"/>
              </a:rPr>
              <a:t>in </a:t>
            </a:r>
            <a:r>
              <a:rPr lang="fr-CA" sz="2000" dirty="0" err="1">
                <a:latin typeface="Times New Roman" panose="02020603050405020304" pitchFamily="18" charset="0"/>
                <a:cs typeface="Times New Roman" panose="02020603050405020304" pitchFamily="18" charset="0"/>
              </a:rPr>
              <a:t>descending</a:t>
            </a:r>
            <a:r>
              <a:rPr lang="fr-CA" sz="2000" dirty="0">
                <a:latin typeface="Times New Roman" panose="02020603050405020304" pitchFamily="18" charset="0"/>
                <a:cs typeface="Times New Roman" panose="02020603050405020304" pitchFamily="18" charset="0"/>
              </a:rPr>
              <a:t> </a:t>
            </a:r>
            <a:r>
              <a:rPr lang="fr-CA" sz="2000" dirty="0" err="1">
                <a:latin typeface="Times New Roman" panose="02020603050405020304" pitchFamily="18" charset="0"/>
                <a:cs typeface="Times New Roman" panose="02020603050405020304" pitchFamily="18" charset="0"/>
              </a:rPr>
              <a:t>order</a:t>
            </a:r>
            <a:r>
              <a:rPr lang="fr-CA"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D106A8-273C-9EA7-AFA3-72B78318D336}"/>
              </a:ext>
            </a:extLst>
          </p:cNvPr>
          <p:cNvPicPr>
            <a:picLocks noChangeAspect="1"/>
          </p:cNvPicPr>
          <p:nvPr/>
        </p:nvPicPr>
        <p:blipFill>
          <a:blip r:embed="rId2"/>
          <a:stretch>
            <a:fillRect/>
          </a:stretch>
        </p:blipFill>
        <p:spPr>
          <a:xfrm>
            <a:off x="5892800" y="1123948"/>
            <a:ext cx="5872964" cy="5232401"/>
          </a:xfrm>
          <a:prstGeom prst="rect">
            <a:avLst/>
          </a:prstGeom>
        </p:spPr>
      </p:pic>
    </p:spTree>
    <p:extLst>
      <p:ext uri="{BB962C8B-B14F-4D97-AF65-F5344CB8AC3E}">
        <p14:creationId xmlns:p14="http://schemas.microsoft.com/office/powerpoint/2010/main" val="3714781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795158" y="-44700"/>
            <a:ext cx="5510149" cy="730378"/>
          </a:xfrm>
        </p:spPr>
        <p:txBody>
          <a:bodyPr vert="horz" lIns="91440" tIns="45720" rIns="91440" bIns="45720" rtlCol="0" anchor="b">
            <a:noAutofit/>
          </a:bodyPr>
          <a:lstStyle/>
          <a:p>
            <a:pPr algn="ctr"/>
            <a:r>
              <a:rPr lang="en-US" sz="4000">
                <a:latin typeface="Times New Roman" panose="02020603050405020304" pitchFamily="18" charset="0"/>
                <a:ea typeface="+mn-ea"/>
                <a:cs typeface="Times New Roman" panose="02020603050405020304" pitchFamily="18" charset="0"/>
              </a:rPr>
              <a:t>Advanced SQL Queries</a:t>
            </a:r>
            <a:endParaRPr lang="en-US" sz="4000" dirty="0">
              <a:latin typeface="Times New Roman" panose="02020603050405020304" pitchFamily="18" charset="0"/>
              <a:ea typeface="+mn-ea"/>
              <a:cs typeface="Times New Roman" panose="02020603050405020304" pitchFamily="18" charset="0"/>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500" dirty="0">
              <a:solidFill>
                <a:srgbClr val="595959"/>
              </a:solidFill>
            </a:endParaRPr>
          </a:p>
          <a:p>
            <a:pPr marL="0"/>
            <a:endParaRPr lang="en-US" sz="500" dirty="0">
              <a:solidFill>
                <a:srgbClr val="595959"/>
              </a:solidFill>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37</a:t>
            </a:fld>
            <a:endParaRPr lang="en-US" sz="900">
              <a:solidFill>
                <a:schemeClr val="tx1">
                  <a:tint val="75000"/>
                </a:schemeClr>
              </a:solidFill>
            </a:endParaRPr>
          </a:p>
        </p:txBody>
      </p:sp>
      <p:sp>
        <p:nvSpPr>
          <p:cNvPr id="7" name="TextBox 6">
            <a:extLst>
              <a:ext uri="{FF2B5EF4-FFF2-40B4-BE49-F238E27FC236}">
                <a16:creationId xmlns:a16="http://schemas.microsoft.com/office/drawing/2014/main" id="{5BD0B9F3-3454-0A4C-EC76-49EF35AD9201}"/>
              </a:ext>
            </a:extLst>
          </p:cNvPr>
          <p:cNvSpPr txBox="1"/>
          <p:nvPr/>
        </p:nvSpPr>
        <p:spPr>
          <a:xfrm>
            <a:off x="-15832" y="61280"/>
            <a:ext cx="6095999" cy="6740307"/>
          </a:xfrm>
          <a:prstGeom prst="rect">
            <a:avLst/>
          </a:prstGeom>
          <a:noFill/>
        </p:spPr>
        <p:txBody>
          <a:bodyPr wrap="square">
            <a:spAutoFit/>
          </a:bodyPr>
          <a:lstStyle/>
          <a:p>
            <a:pPr marL="342900" indent="-342900">
              <a:buAutoNum type="arabicPeriod"/>
            </a:pPr>
            <a:r>
              <a:rPr lang="en-US" sz="1600" dirty="0">
                <a:latin typeface="Times New Roman" panose="02020603050405020304" pitchFamily="18" charset="0"/>
                <a:cs typeface="Times New Roman" panose="02020603050405020304" pitchFamily="18" charset="0"/>
              </a:rPr>
              <a:t>Find temples funded by the single top‐contributing source (the one whose sum of amounts is highest).</a:t>
            </a:r>
          </a:p>
          <a:p>
            <a:r>
              <a:rPr lang="en-US" sz="1600" dirty="0">
                <a:latin typeface="Times New Roman" panose="02020603050405020304" pitchFamily="18" charset="0"/>
                <a:cs typeface="Times New Roman" panose="02020603050405020304" pitchFamily="18" charset="0"/>
              </a:rPr>
              <a:t>SELECT Name</a:t>
            </a:r>
          </a:p>
          <a:p>
            <a:r>
              <a:rPr lang="en-US" sz="1600" dirty="0">
                <a:latin typeface="Times New Roman" panose="02020603050405020304" pitchFamily="18" charset="0"/>
                <a:cs typeface="Times New Roman" panose="02020603050405020304" pitchFamily="18" charset="0"/>
              </a:rPr>
              <a:t>FROM Temples</a:t>
            </a:r>
          </a:p>
          <a:p>
            <a:r>
              <a:rPr lang="en-US" sz="1600" dirty="0">
                <a:latin typeface="Times New Roman" panose="02020603050405020304" pitchFamily="18" charset="0"/>
                <a:cs typeface="Times New Roman" panose="02020603050405020304" pitchFamily="18" charset="0"/>
              </a:rPr>
              <a:t>WHERE </a:t>
            </a:r>
            <a:r>
              <a:rPr lang="en-US" sz="1600" dirty="0" err="1">
                <a:latin typeface="Times New Roman" panose="02020603050405020304" pitchFamily="18" charset="0"/>
                <a:cs typeface="Times New Roman" panose="02020603050405020304" pitchFamily="18" charset="0"/>
              </a:rPr>
              <a:t>Temple_id</a:t>
            </a:r>
            <a:r>
              <a:rPr lang="en-US" sz="1600" dirty="0">
                <a:latin typeface="Times New Roman" panose="02020603050405020304" pitchFamily="18" charset="0"/>
                <a:cs typeface="Times New Roman" panose="02020603050405020304" pitchFamily="18" charset="0"/>
              </a:rPr>
              <a:t> IN (</a:t>
            </a:r>
          </a:p>
          <a:p>
            <a:r>
              <a:rPr lang="en-US" sz="1600" dirty="0">
                <a:latin typeface="Times New Roman" panose="02020603050405020304" pitchFamily="18" charset="0"/>
                <a:cs typeface="Times New Roman" panose="02020603050405020304" pitchFamily="18" charset="0"/>
              </a:rPr>
              <a:t>  SELECT </a:t>
            </a:r>
            <a:r>
              <a:rPr lang="en-US" sz="1600" dirty="0" err="1">
                <a:latin typeface="Times New Roman" panose="02020603050405020304" pitchFamily="18" charset="0"/>
                <a:cs typeface="Times New Roman" panose="02020603050405020304" pitchFamily="18" charset="0"/>
              </a:rPr>
              <a:t>rp.Temple_id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Restoration_Projects</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rp</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rp.Project_id</a:t>
            </a:r>
            <a:r>
              <a:rPr lang="en-US" sz="1600" dirty="0">
                <a:latin typeface="Times New Roman" panose="02020603050405020304" pitchFamily="18" charset="0"/>
                <a:cs typeface="Times New Roman" panose="02020603050405020304" pitchFamily="18" charset="0"/>
              </a:rPr>
              <a:t> IN (</a:t>
            </a:r>
          </a:p>
          <a:p>
            <a:r>
              <a:rPr lang="en-US" sz="1600" dirty="0">
                <a:latin typeface="Times New Roman" panose="02020603050405020304" pitchFamily="18" charset="0"/>
                <a:cs typeface="Times New Roman" panose="02020603050405020304" pitchFamily="18" charset="0"/>
              </a:rPr>
              <a:t>    SELECT </a:t>
            </a:r>
            <a:r>
              <a:rPr lang="en-US" sz="1600" dirty="0" err="1">
                <a:latin typeface="Times New Roman" panose="02020603050405020304" pitchFamily="18" charset="0"/>
                <a:cs typeface="Times New Roman" panose="02020603050405020304" pitchFamily="18" charset="0"/>
              </a:rPr>
              <a:t>fs.Project_id</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Funding_Sources</a:t>
            </a:r>
            <a:r>
              <a:rPr lang="en-US" sz="1600" dirty="0">
                <a:latin typeface="Times New Roman" panose="02020603050405020304" pitchFamily="18" charset="0"/>
                <a:cs typeface="Times New Roman" panose="02020603050405020304" pitchFamily="18" charset="0"/>
              </a:rPr>
              <a:t> AS fs</a:t>
            </a:r>
          </a:p>
          <a:p>
            <a:r>
              <a:rPr lang="en-US" sz="1600" dirty="0">
                <a:latin typeface="Times New Roman" panose="02020603050405020304" pitchFamily="18" charset="0"/>
                <a:cs typeface="Times New Roman" panose="02020603050405020304" pitchFamily="18" charset="0"/>
              </a:rPr>
              <a:t>    WHERE </a:t>
            </a:r>
            <a:r>
              <a:rPr lang="en-US" sz="1600" dirty="0" err="1">
                <a:latin typeface="Times New Roman" panose="02020603050405020304" pitchFamily="18" charset="0"/>
                <a:cs typeface="Times New Roman" panose="02020603050405020304" pitchFamily="18" charset="0"/>
              </a:rPr>
              <a:t>fs.Source_name</a:t>
            </a:r>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      SELECT </a:t>
            </a:r>
            <a:r>
              <a:rPr lang="en-US" sz="1600" dirty="0" err="1">
                <a:latin typeface="Times New Roman" panose="02020603050405020304" pitchFamily="18" charset="0"/>
                <a:cs typeface="Times New Roman" panose="02020603050405020304" pitchFamily="18" charset="0"/>
              </a:rPr>
              <a:t>Source_name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FROM (</a:t>
            </a:r>
          </a:p>
          <a:p>
            <a:r>
              <a:rPr lang="en-US" sz="1600" dirty="0">
                <a:latin typeface="Times New Roman" panose="02020603050405020304" pitchFamily="18" charset="0"/>
                <a:cs typeface="Times New Roman" panose="02020603050405020304" pitchFamily="18" charset="0"/>
              </a:rPr>
              <a:t>        SELECT </a:t>
            </a:r>
            <a:r>
              <a:rPr lang="en-US" sz="1600" dirty="0" err="1">
                <a:latin typeface="Times New Roman" panose="02020603050405020304" pitchFamily="18" charset="0"/>
                <a:cs typeface="Times New Roman" panose="02020603050405020304" pitchFamily="18" charset="0"/>
              </a:rPr>
              <a:t>Source_name</a:t>
            </a:r>
            <a:r>
              <a:rPr lang="en-US" sz="1600" dirty="0">
                <a:latin typeface="Times New Roman" panose="02020603050405020304" pitchFamily="18" charset="0"/>
                <a:cs typeface="Times New Roman" panose="02020603050405020304" pitchFamily="18" charset="0"/>
              </a:rPr>
              <a:t>, SUM(</a:t>
            </a:r>
            <a:r>
              <a:rPr lang="en-US" sz="1600" dirty="0" err="1">
                <a:latin typeface="Times New Roman" panose="02020603050405020304" pitchFamily="18" charset="0"/>
                <a:cs typeface="Times New Roman" panose="02020603050405020304" pitchFamily="18" charset="0"/>
              </a:rPr>
              <a:t>Amount_INR</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total_amount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Funding_Sources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GROUP BY </a:t>
            </a:r>
            <a:r>
              <a:rPr lang="en-US" sz="1600" dirty="0" err="1">
                <a:latin typeface="Times New Roman" panose="02020603050405020304" pitchFamily="18" charset="0"/>
                <a:cs typeface="Times New Roman" panose="02020603050405020304" pitchFamily="18" charset="0"/>
              </a:rPr>
              <a:t>Source_name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AS totals</a:t>
            </a:r>
          </a:p>
          <a:p>
            <a:r>
              <a:rPr lang="en-US" sz="1600" dirty="0">
                <a:latin typeface="Times New Roman" panose="02020603050405020304" pitchFamily="18" charset="0"/>
                <a:cs typeface="Times New Roman" panose="02020603050405020304" pitchFamily="18" charset="0"/>
              </a:rPr>
              <a:t>      ORDER BY </a:t>
            </a:r>
            <a:r>
              <a:rPr lang="en-US" sz="1600" dirty="0" err="1">
                <a:latin typeface="Times New Roman" panose="02020603050405020304" pitchFamily="18" charset="0"/>
                <a:cs typeface="Times New Roman" panose="02020603050405020304" pitchFamily="18" charset="0"/>
              </a:rPr>
              <a:t>total_amount</a:t>
            </a:r>
            <a:r>
              <a:rPr lang="en-US" sz="1600" dirty="0">
                <a:latin typeface="Times New Roman" panose="02020603050405020304" pitchFamily="18" charset="0"/>
                <a:cs typeface="Times New Roman" panose="02020603050405020304" pitchFamily="18" charset="0"/>
              </a:rPr>
              <a:t> DESC</a:t>
            </a:r>
          </a:p>
          <a:p>
            <a:r>
              <a:rPr lang="en-US" sz="1600" dirty="0">
                <a:latin typeface="Times New Roman" panose="02020603050405020304" pitchFamily="18" charset="0"/>
                <a:cs typeface="Times New Roman" panose="02020603050405020304" pitchFamily="18" charset="0"/>
              </a:rPr>
              <a:t>      LIMIT 1) )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Explanation:</a:t>
            </a:r>
          </a:p>
          <a:p>
            <a:endParaRPr lang="en-US" sz="1600" b="1" dirty="0">
              <a:latin typeface="Times New Roman" panose="02020603050405020304" pitchFamily="18" charset="0"/>
              <a:cs typeface="Times New Roman" panose="02020603050405020304" pitchFamily="18" charset="0"/>
            </a:endParaRPr>
          </a:p>
          <a:p>
            <a:pPr algn="just"/>
            <a:r>
              <a:rPr lang="en-CA" sz="1600" b="1" dirty="0">
                <a:latin typeface="Times New Roman" panose="02020603050405020304" pitchFamily="18" charset="0"/>
                <a:cs typeface="Times New Roman" panose="02020603050405020304" pitchFamily="18" charset="0"/>
              </a:rPr>
              <a:t>Innermost subquery</a:t>
            </a:r>
            <a:r>
              <a:rPr lang="en-CA" sz="1600" dirty="0">
                <a:latin typeface="Times New Roman" panose="02020603050405020304" pitchFamily="18" charset="0"/>
                <a:cs typeface="Times New Roman" panose="02020603050405020304" pitchFamily="18" charset="0"/>
              </a:rPr>
              <a:t> calculates the total amount for each funding source. </a:t>
            </a:r>
            <a:r>
              <a:rPr lang="en-CA" sz="1600" b="1" dirty="0">
                <a:latin typeface="Times New Roman" panose="02020603050405020304" pitchFamily="18" charset="0"/>
                <a:cs typeface="Times New Roman" panose="02020603050405020304" pitchFamily="18" charset="0"/>
              </a:rPr>
              <a:t>Second subquery </a:t>
            </a:r>
            <a:r>
              <a:rPr lang="en-CA" sz="1600" dirty="0">
                <a:latin typeface="Times New Roman" panose="02020603050405020304" pitchFamily="18" charset="0"/>
                <a:cs typeface="Times New Roman" panose="02020603050405020304" pitchFamily="18" charset="0"/>
              </a:rPr>
              <a:t>picks the funding source with the highest total amount. </a:t>
            </a:r>
            <a:r>
              <a:rPr lang="en-CA" sz="1600" b="1" dirty="0">
                <a:latin typeface="Times New Roman" panose="02020603050405020304" pitchFamily="18" charset="0"/>
                <a:cs typeface="Times New Roman" panose="02020603050405020304" pitchFamily="18" charset="0"/>
              </a:rPr>
              <a:t>Third subquery </a:t>
            </a:r>
            <a:r>
              <a:rPr lang="en-CA" sz="1600" dirty="0">
                <a:latin typeface="Times New Roman" panose="02020603050405020304" pitchFamily="18" charset="0"/>
                <a:cs typeface="Times New Roman" panose="02020603050405020304" pitchFamily="18" charset="0"/>
              </a:rPr>
              <a:t>finds the temples having projects funded by the largest source. </a:t>
            </a:r>
            <a:r>
              <a:rPr lang="en-CA" sz="1600" b="1" dirty="0">
                <a:latin typeface="Times New Roman" panose="02020603050405020304" pitchFamily="18" charset="0"/>
                <a:cs typeface="Times New Roman" panose="02020603050405020304" pitchFamily="18" charset="0"/>
              </a:rPr>
              <a:t>Outer query </a:t>
            </a:r>
            <a:r>
              <a:rPr lang="en-CA" sz="1600" dirty="0">
                <a:latin typeface="Times New Roman" panose="02020603050405020304" pitchFamily="18" charset="0"/>
                <a:cs typeface="Times New Roman" panose="02020603050405020304" pitchFamily="18" charset="0"/>
              </a:rPr>
              <a:t>retrieves the names of the temples from the outer Temples table.</a:t>
            </a:r>
            <a:endParaRPr lang="en-US"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877C051-6918-5B69-B74B-CD369E0D04EC}"/>
              </a:ext>
            </a:extLst>
          </p:cNvPr>
          <p:cNvPicPr>
            <a:picLocks noChangeAspect="1"/>
          </p:cNvPicPr>
          <p:nvPr/>
        </p:nvPicPr>
        <p:blipFill>
          <a:blip r:embed="rId2"/>
          <a:stretch>
            <a:fillRect/>
          </a:stretch>
        </p:blipFill>
        <p:spPr>
          <a:xfrm>
            <a:off x="6239423" y="674724"/>
            <a:ext cx="5276407" cy="5659276"/>
          </a:xfrm>
          <a:prstGeom prst="rect">
            <a:avLst/>
          </a:prstGeom>
        </p:spPr>
      </p:pic>
    </p:spTree>
    <p:extLst>
      <p:ext uri="{BB962C8B-B14F-4D97-AF65-F5344CB8AC3E}">
        <p14:creationId xmlns:p14="http://schemas.microsoft.com/office/powerpoint/2010/main" val="110041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D0B9F3-3454-0A4C-EC76-49EF35AD9201}"/>
              </a:ext>
            </a:extLst>
          </p:cNvPr>
          <p:cNvSpPr txBox="1"/>
          <p:nvPr/>
        </p:nvSpPr>
        <p:spPr>
          <a:xfrm>
            <a:off x="0" y="144595"/>
            <a:ext cx="6199060" cy="6576880"/>
          </a:xfrm>
          <a:prstGeom prst="rect">
            <a:avLst/>
          </a:prstGeom>
        </p:spPr>
        <p:txBody>
          <a:bodyPr vert="horz" lIns="91440" tIns="45720" rIns="91440" bIns="45720" rtlCol="0" anchor="t">
            <a:noAutofit/>
          </a:bodyPr>
          <a:lstStyle/>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2. For each city, report how many temples, assessments, projects, and the total funding, ordering cities by descending funding.</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SELECT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t.City</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COUNT(DISTINCT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Num_of_temples</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COUNT(DISTINCT </a:t>
            </a:r>
            <a:r>
              <a:rPr lang="en-US" sz="1600" dirty="0" err="1">
                <a:latin typeface="Times New Roman" panose="02020603050405020304" pitchFamily="18" charset="0"/>
                <a:cs typeface="Times New Roman" panose="02020603050405020304" pitchFamily="18" charset="0"/>
              </a:rPr>
              <a:t>c.Condition_id</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Num_of_assessments</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COUNT(DISTINCT </a:t>
            </a:r>
            <a:r>
              <a:rPr lang="en-US" sz="1600" dirty="0" err="1">
                <a:latin typeface="Times New Roman" panose="02020603050405020304" pitchFamily="18" charset="0"/>
                <a:cs typeface="Times New Roman" panose="02020603050405020304" pitchFamily="18" charset="0"/>
              </a:rPr>
              <a:t>rp.Project_id</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Num_of_projects</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COALESCE(SUM(</a:t>
            </a:r>
            <a:r>
              <a:rPr lang="en-US" sz="1600" dirty="0" err="1">
                <a:latin typeface="Times New Roman" panose="02020603050405020304" pitchFamily="18" charset="0"/>
                <a:cs typeface="Times New Roman" panose="02020603050405020304" pitchFamily="18" charset="0"/>
              </a:rPr>
              <a:t>fs.Amount_INR</a:t>
            </a:r>
            <a:r>
              <a:rPr lang="en-US" sz="1600" dirty="0">
                <a:latin typeface="Times New Roman" panose="02020603050405020304" pitchFamily="18" charset="0"/>
                <a:cs typeface="Times New Roman" panose="02020603050405020304" pitchFamily="18" charset="0"/>
              </a:rPr>
              <a:t>), 0)  AS </a:t>
            </a:r>
            <a:r>
              <a:rPr lang="en-US" sz="1600" dirty="0" err="1">
                <a:latin typeface="Times New Roman" panose="02020603050405020304" pitchFamily="18" charset="0"/>
                <a:cs typeface="Times New Roman" panose="02020603050405020304" pitchFamily="18" charset="0"/>
              </a:rPr>
              <a:t>Total_funding_INR</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FROM Temples AS 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Temple_Conditions</a:t>
            </a:r>
            <a:r>
              <a:rPr lang="en-US" sz="1600" dirty="0">
                <a:latin typeface="Times New Roman" panose="02020603050405020304" pitchFamily="18" charset="0"/>
                <a:cs typeface="Times New Roman" panose="02020603050405020304" pitchFamily="18" charset="0"/>
              </a:rPr>
              <a:t>  AS c  ON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Restoration_Projects</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rp</a:t>
            </a: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rp.Temple_id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Funding_Sources</a:t>
            </a:r>
            <a:r>
              <a:rPr lang="en-US" sz="1600" dirty="0">
                <a:latin typeface="Times New Roman" panose="02020603050405020304" pitchFamily="18" charset="0"/>
                <a:cs typeface="Times New Roman" panose="02020603050405020304" pitchFamily="18" charset="0"/>
              </a:rPr>
              <a:t>   AS fs ON </a:t>
            </a:r>
            <a:r>
              <a:rPr lang="en-US" sz="1600" dirty="0" err="1">
                <a:latin typeface="Times New Roman" panose="02020603050405020304" pitchFamily="18" charset="0"/>
                <a:cs typeface="Times New Roman" panose="02020603050405020304" pitchFamily="18" charset="0"/>
              </a:rPr>
              <a:t>rp.Project_id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fs.Project_id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GROUP BY </a:t>
            </a:r>
            <a:r>
              <a:rPr lang="en-US" sz="1600" dirty="0" err="1">
                <a:latin typeface="Times New Roman" panose="02020603050405020304" pitchFamily="18" charset="0"/>
                <a:cs typeface="Times New Roman" panose="02020603050405020304" pitchFamily="18" charset="0"/>
              </a:rPr>
              <a:t>t.City</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ORDER BY </a:t>
            </a:r>
            <a:r>
              <a:rPr lang="en-US" sz="1600" dirty="0" err="1">
                <a:latin typeface="Times New Roman" panose="02020603050405020304" pitchFamily="18" charset="0"/>
                <a:cs typeface="Times New Roman" panose="02020603050405020304" pitchFamily="18" charset="0"/>
              </a:rPr>
              <a:t>Total_funding_INR</a:t>
            </a:r>
            <a:r>
              <a:rPr lang="en-US" sz="1600" dirty="0">
                <a:latin typeface="Times New Roman" panose="02020603050405020304" pitchFamily="18" charset="0"/>
                <a:cs typeface="Times New Roman" panose="02020603050405020304" pitchFamily="18" charset="0"/>
              </a:rPr>
              <a:t> DESC;</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latin typeface="Times New Roman" panose="02020603050405020304" pitchFamily="18" charset="0"/>
                <a:cs typeface="Times New Roman" panose="02020603050405020304" pitchFamily="18" charset="0"/>
              </a:rPr>
              <a:t>Explanation:  </a:t>
            </a:r>
          </a:p>
          <a:p>
            <a:pPr algn="just">
              <a:lnSpc>
                <a:spcPct val="90000"/>
              </a:lnSpc>
              <a:spcAft>
                <a:spcPts val="600"/>
              </a:spcAft>
            </a:pPr>
            <a:r>
              <a:rPr lang="en-CA" sz="1600" dirty="0">
                <a:latin typeface="Times New Roman" panose="02020603050405020304" pitchFamily="18" charset="0"/>
                <a:cs typeface="Times New Roman" panose="02020603050405020304" pitchFamily="18" charset="0"/>
              </a:rPr>
              <a:t>This query groups data by city, showing the number of temples, assessments, projects, and total funding for each city. It uses 4 WAY LEFT JOIN to include all cities, even if some temples don't have assessments, projects, or funding. The results are sorted by the total funding in descending order.</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38</a:t>
            </a:fld>
            <a:endParaRPr lang="en-US" sz="900">
              <a:solidFill>
                <a:schemeClr val="tx1">
                  <a:tint val="75000"/>
                </a:schemeClr>
              </a:solidFill>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500" dirty="0">
              <a:solidFill>
                <a:srgbClr val="595959"/>
              </a:solidFill>
            </a:endParaRPr>
          </a:p>
          <a:p>
            <a:pPr marL="0"/>
            <a:endParaRPr lang="en-US" sz="500" dirty="0">
              <a:solidFill>
                <a:srgbClr val="595959"/>
              </a:solidFill>
            </a:endParaRPr>
          </a:p>
        </p:txBody>
      </p:sp>
      <p:sp>
        <p:nvSpPr>
          <p:cNvPr id="11" name="Title 1">
            <a:extLst>
              <a:ext uri="{FF2B5EF4-FFF2-40B4-BE49-F238E27FC236}">
                <a16:creationId xmlns:a16="http://schemas.microsoft.com/office/drawing/2014/main" id="{D46C439C-AAAA-B943-DD4E-7B4FB9403522}"/>
              </a:ext>
            </a:extLst>
          </p:cNvPr>
          <p:cNvSpPr txBox="1">
            <a:spLocks/>
          </p:cNvSpPr>
          <p:nvPr/>
        </p:nvSpPr>
        <p:spPr>
          <a:xfrm>
            <a:off x="5986544" y="91867"/>
            <a:ext cx="5510149" cy="7303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ea typeface="+mn-ea"/>
                <a:cs typeface="Times New Roman" panose="02020603050405020304" pitchFamily="18" charset="0"/>
              </a:rPr>
              <a:t>Advanced SQL Queries</a:t>
            </a:r>
          </a:p>
        </p:txBody>
      </p:sp>
      <p:pic>
        <p:nvPicPr>
          <p:cNvPr id="3" name="Picture 2">
            <a:extLst>
              <a:ext uri="{FF2B5EF4-FFF2-40B4-BE49-F238E27FC236}">
                <a16:creationId xmlns:a16="http://schemas.microsoft.com/office/drawing/2014/main" id="{A6E4C354-8DC7-7E0A-9142-662CB19BA1B2}"/>
              </a:ext>
            </a:extLst>
          </p:cNvPr>
          <p:cNvPicPr>
            <a:picLocks noChangeAspect="1"/>
          </p:cNvPicPr>
          <p:nvPr/>
        </p:nvPicPr>
        <p:blipFill>
          <a:blip r:embed="rId2"/>
          <a:stretch>
            <a:fillRect/>
          </a:stretch>
        </p:blipFill>
        <p:spPr>
          <a:xfrm>
            <a:off x="6132576" y="1011501"/>
            <a:ext cx="6096000" cy="5354422"/>
          </a:xfrm>
          <a:prstGeom prst="rect">
            <a:avLst/>
          </a:prstGeom>
        </p:spPr>
      </p:pic>
    </p:spTree>
    <p:extLst>
      <p:ext uri="{BB962C8B-B14F-4D97-AF65-F5344CB8AC3E}">
        <p14:creationId xmlns:p14="http://schemas.microsoft.com/office/powerpoint/2010/main" val="2976441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D0B9F3-3454-0A4C-EC76-49EF35AD9201}"/>
              </a:ext>
            </a:extLst>
          </p:cNvPr>
          <p:cNvSpPr txBox="1"/>
          <p:nvPr/>
        </p:nvSpPr>
        <p:spPr>
          <a:xfrm>
            <a:off x="0" y="91866"/>
            <a:ext cx="6095999" cy="6560579"/>
          </a:xfrm>
          <a:prstGeom prst="rect">
            <a:avLst/>
          </a:prstGeom>
        </p:spPr>
        <p:txBody>
          <a:bodyPr vert="horz" lIns="91440" tIns="45720" rIns="91440" bIns="45720" rtlCol="0" anchor="t">
            <a:norm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3. List each temple’s name, the total number of restoration projects it has, and the total funding amount received.</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SELECT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t.Name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Temple_Name</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COUNT(DISTINCT </a:t>
            </a:r>
            <a:r>
              <a:rPr lang="en-US" sz="1600" dirty="0" err="1">
                <a:latin typeface="Times New Roman" panose="02020603050405020304" pitchFamily="18" charset="0"/>
                <a:cs typeface="Times New Roman" panose="02020603050405020304" pitchFamily="18" charset="0"/>
              </a:rPr>
              <a:t>rp.Project_id</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Total_Projects</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SUM(</a:t>
            </a:r>
            <a:r>
              <a:rPr lang="en-US" sz="1600" dirty="0" err="1">
                <a:latin typeface="Times New Roman" panose="02020603050405020304" pitchFamily="18" charset="0"/>
                <a:cs typeface="Times New Roman" panose="02020603050405020304" pitchFamily="18" charset="0"/>
              </a:rPr>
              <a:t>fs.Amount_INR</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Total_Funding_INR</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FROM Temples AS 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Restoration_Projects</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rp</a:t>
            </a:r>
            <a:r>
              <a:rPr lang="en-US" sz="1600" dirty="0">
                <a:latin typeface="Times New Roman" panose="02020603050405020304" pitchFamily="18" charset="0"/>
                <a:cs typeface="Times New Roman" panose="02020603050405020304" pitchFamily="18" charset="0"/>
              </a:rPr>
              <a: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rp.Temple_id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Funding_Sources</a:t>
            </a:r>
            <a:r>
              <a:rPr lang="en-US" sz="1600" dirty="0">
                <a:latin typeface="Times New Roman" panose="02020603050405020304" pitchFamily="18" charset="0"/>
                <a:cs typeface="Times New Roman" panose="02020603050405020304" pitchFamily="18" charset="0"/>
              </a:rPr>
              <a:t> AS fs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rp.Project_id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fs.Project_id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LEFT JOIN </a:t>
            </a:r>
            <a:r>
              <a:rPr lang="en-US" sz="1600" dirty="0" err="1">
                <a:latin typeface="Times New Roman" panose="02020603050405020304" pitchFamily="18" charset="0"/>
                <a:cs typeface="Times New Roman" panose="02020603050405020304" pitchFamily="18" charset="0"/>
              </a:rPr>
              <a:t>Temple_Conditions</a:t>
            </a:r>
            <a:r>
              <a:rPr lang="en-US" sz="1600" dirty="0">
                <a:latin typeface="Times New Roman" panose="02020603050405020304" pitchFamily="18" charset="0"/>
                <a:cs typeface="Times New Roman" panose="02020603050405020304" pitchFamily="18" charset="0"/>
              </a:rPr>
              <a:t> AS c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c.Temple_id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GROUP BY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t.Name</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HAVING SUM(</a:t>
            </a:r>
            <a:r>
              <a:rPr lang="en-US" sz="1600" dirty="0" err="1">
                <a:latin typeface="Times New Roman" panose="02020603050405020304" pitchFamily="18" charset="0"/>
                <a:cs typeface="Times New Roman" panose="02020603050405020304" pitchFamily="18" charset="0"/>
              </a:rPr>
              <a:t>fs.Amount_INR</a:t>
            </a:r>
            <a:r>
              <a:rPr lang="en-US" sz="1600" dirty="0">
                <a:latin typeface="Times New Roman" panose="02020603050405020304" pitchFamily="18" charset="0"/>
                <a:cs typeface="Times New Roman" panose="02020603050405020304" pitchFamily="18" charset="0"/>
              </a:rPr>
              <a:t>) IS NOT NULL</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ORDER BY </a:t>
            </a:r>
            <a:r>
              <a:rPr lang="en-US" sz="1600" dirty="0" err="1">
                <a:latin typeface="Times New Roman" panose="02020603050405020304" pitchFamily="18" charset="0"/>
                <a:cs typeface="Times New Roman" panose="02020603050405020304" pitchFamily="18" charset="0"/>
              </a:rPr>
              <a:t>Total_Funding_INR</a:t>
            </a:r>
            <a:r>
              <a:rPr lang="en-US" sz="1600" dirty="0">
                <a:latin typeface="Times New Roman" panose="02020603050405020304" pitchFamily="18" charset="0"/>
                <a:cs typeface="Times New Roman" panose="02020603050405020304" pitchFamily="18" charset="0"/>
              </a:rPr>
              <a:t> DESC;</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latin typeface="Times New Roman" panose="02020603050405020304" pitchFamily="18" charset="0"/>
                <a:cs typeface="Times New Roman" panose="02020603050405020304" pitchFamily="18" charset="0"/>
              </a:rPr>
              <a:t>Explanation:  </a:t>
            </a:r>
          </a:p>
          <a:p>
            <a:pPr algn="just">
              <a:lnSpc>
                <a:spcPct val="90000"/>
              </a:lnSpc>
              <a:spcAft>
                <a:spcPts val="600"/>
              </a:spcAft>
            </a:pPr>
            <a:r>
              <a:rPr lang="en-CA" sz="1600" dirty="0">
                <a:latin typeface="Times New Roman" panose="02020603050405020304" pitchFamily="18" charset="0"/>
                <a:cs typeface="Times New Roman" panose="02020603050405020304" pitchFamily="18" charset="0"/>
              </a:rPr>
              <a:t>This query groups data by temple, showing the total number of projects and total funding for each temple. It uses 3 WAY LEFT JOIN to include all temples data from all the associated tables. Each temple’s Total funding total funding in descending order.</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39</a:t>
            </a:fld>
            <a:endParaRPr lang="en-US" sz="900">
              <a:solidFill>
                <a:schemeClr val="tx1">
                  <a:tint val="75000"/>
                </a:schemeClr>
              </a:solidFill>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500" dirty="0">
              <a:solidFill>
                <a:srgbClr val="595959"/>
              </a:solidFill>
            </a:endParaRPr>
          </a:p>
          <a:p>
            <a:pPr marL="0"/>
            <a:endParaRPr lang="en-US" sz="500" dirty="0">
              <a:solidFill>
                <a:srgbClr val="595959"/>
              </a:solidFill>
            </a:endParaRPr>
          </a:p>
        </p:txBody>
      </p:sp>
      <p:sp>
        <p:nvSpPr>
          <p:cNvPr id="10" name="Title 1">
            <a:extLst>
              <a:ext uri="{FF2B5EF4-FFF2-40B4-BE49-F238E27FC236}">
                <a16:creationId xmlns:a16="http://schemas.microsoft.com/office/drawing/2014/main" id="{D02DEE77-5AA0-7B28-76CE-CAB1F4408280}"/>
              </a:ext>
            </a:extLst>
          </p:cNvPr>
          <p:cNvSpPr txBox="1">
            <a:spLocks/>
          </p:cNvSpPr>
          <p:nvPr/>
        </p:nvSpPr>
        <p:spPr>
          <a:xfrm>
            <a:off x="5912303" y="4383"/>
            <a:ext cx="5510149" cy="7303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ea typeface="+mn-ea"/>
                <a:cs typeface="Times New Roman" panose="02020603050405020304" pitchFamily="18" charset="0"/>
              </a:rPr>
              <a:t>Advanced SQL Queries</a:t>
            </a:r>
          </a:p>
        </p:txBody>
      </p:sp>
      <p:pic>
        <p:nvPicPr>
          <p:cNvPr id="4" name="Picture 3">
            <a:extLst>
              <a:ext uri="{FF2B5EF4-FFF2-40B4-BE49-F238E27FC236}">
                <a16:creationId xmlns:a16="http://schemas.microsoft.com/office/drawing/2014/main" id="{5F45B3BE-E387-5BAE-9EB9-E4D32FEC278C}"/>
              </a:ext>
            </a:extLst>
          </p:cNvPr>
          <p:cNvPicPr>
            <a:picLocks noChangeAspect="1"/>
          </p:cNvPicPr>
          <p:nvPr/>
        </p:nvPicPr>
        <p:blipFill>
          <a:blip r:embed="rId2"/>
          <a:stretch>
            <a:fillRect/>
          </a:stretch>
        </p:blipFill>
        <p:spPr>
          <a:xfrm>
            <a:off x="6110496" y="672390"/>
            <a:ext cx="5113764" cy="6049085"/>
          </a:xfrm>
          <a:prstGeom prst="rect">
            <a:avLst/>
          </a:prstGeom>
        </p:spPr>
      </p:pic>
    </p:spTree>
    <p:extLst>
      <p:ext uri="{BB962C8B-B14F-4D97-AF65-F5344CB8AC3E}">
        <p14:creationId xmlns:p14="http://schemas.microsoft.com/office/powerpoint/2010/main" val="52509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BB0F3A-91CA-942F-5816-950369C4BB4B}"/>
              </a:ext>
            </a:extLst>
          </p:cNvPr>
          <p:cNvSpPr>
            <a:spLocks noGrp="1"/>
          </p:cNvSpPr>
          <p:nvPr>
            <p:ph type="title"/>
          </p:nvPr>
        </p:nvSpPr>
        <p:spPr>
          <a:xfrm>
            <a:off x="425824" y="267011"/>
            <a:ext cx="9392421" cy="1330841"/>
          </a:xfrm>
        </p:spPr>
        <p:txBody>
          <a:bodyPr vert="horz" lIns="91440" tIns="45720" rIns="91440" bIns="45720" rtlCol="0" anchor="ctr">
            <a:normAutofit/>
          </a:bodyPr>
          <a:lstStyle/>
          <a:p>
            <a:r>
              <a:rPr lang="en-US" kern="1200">
                <a:solidFill>
                  <a:schemeClr val="tx1"/>
                </a:solidFill>
                <a:latin typeface="Times New Roman" panose="02020603050405020304" pitchFamily="18" charset="0"/>
                <a:cs typeface="Times New Roman" panose="02020603050405020304" pitchFamily="18" charset="0"/>
              </a:rPr>
              <a:t>Problem Statement</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7AD753-D53F-0363-1974-5F12D8804DD4}"/>
              </a:ext>
            </a:extLst>
          </p:cNvPr>
          <p:cNvSpPr>
            <a:spLocks noGrp="1"/>
          </p:cNvSpPr>
          <p:nvPr>
            <p:ph sz="half" idx="1"/>
          </p:nvPr>
        </p:nvSpPr>
        <p:spPr>
          <a:xfrm>
            <a:off x="361507" y="2837278"/>
            <a:ext cx="5734493" cy="3917773"/>
          </a:xfrm>
        </p:spPr>
        <p:txBody>
          <a:bodyPr vert="horz" lIns="91440" tIns="45720" rIns="91440" bIns="45720" rtlCol="0">
            <a:normAutofit/>
          </a:bodyPr>
          <a:lstStyle/>
          <a:p>
            <a:r>
              <a:rPr lang="en-US" sz="2000">
                <a:latin typeface="Times New Roman" panose="02020603050405020304" pitchFamily="18" charset="0"/>
                <a:cs typeface="Times New Roman" panose="02020603050405020304" pitchFamily="18" charset="0"/>
              </a:rPr>
              <a:t>Most of the ancient temples in Tamil Nadu are in decline due to environmental damage, lack of attention, and insufficient documentation.</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The current system for managing temples lacks a detailed and centralized way to track temple conditions and restoration activities.</a:t>
            </a:r>
          </a:p>
          <a:p>
            <a:pPr marL="0"/>
            <a:endParaRPr lang="en-US" sz="2000" dirty="0">
              <a:latin typeface="Times New Roman" panose="02020603050405020304" pitchFamily="18" charset="0"/>
              <a:cs typeface="Times New Roman" panose="02020603050405020304" pitchFamily="18" charset="0"/>
            </a:endParaRPr>
          </a:p>
        </p:txBody>
      </p:sp>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C35DEBD6-1E13-F2BC-7233-F353A5594F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F412A3B-0EF9-4AA3-A0BB-B2D9458C88DF}" type="slidenum">
              <a:rPr lang="en-US" sz="1000" smtClean="0">
                <a:solidFill>
                  <a:schemeClr val="tx1">
                    <a:tint val="75000"/>
                  </a:schemeClr>
                </a:solidFill>
              </a:rPr>
              <a:pPr>
                <a:spcAft>
                  <a:spcPts val="600"/>
                </a:spcAft>
              </a:pPr>
              <a:t>4</a:t>
            </a:fld>
            <a:endParaRPr lang="en-US" sz="1000">
              <a:solidFill>
                <a:schemeClr val="tx1">
                  <a:tint val="75000"/>
                </a:schemeClr>
              </a:solidFill>
            </a:endParaRPr>
          </a:p>
        </p:txBody>
      </p:sp>
      <p:sp>
        <p:nvSpPr>
          <p:cNvPr id="7" name="Content Placeholder 2">
            <a:extLst>
              <a:ext uri="{FF2B5EF4-FFF2-40B4-BE49-F238E27FC236}">
                <a16:creationId xmlns:a16="http://schemas.microsoft.com/office/drawing/2014/main" id="{2C54EBBA-44AB-43FE-5D1E-B03DB50CEAC1}"/>
              </a:ext>
            </a:extLst>
          </p:cNvPr>
          <p:cNvSpPr txBox="1">
            <a:spLocks/>
          </p:cNvSpPr>
          <p:nvPr/>
        </p:nvSpPr>
        <p:spPr>
          <a:xfrm>
            <a:off x="838198" y="4408322"/>
            <a:ext cx="10388011" cy="2248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pic>
        <p:nvPicPr>
          <p:cNvPr id="6" name="Picture 5" descr="A building with a tree growing on it&#10;&#10;Description automatically generated">
            <a:extLst>
              <a:ext uri="{FF2B5EF4-FFF2-40B4-BE49-F238E27FC236}">
                <a16:creationId xmlns:a16="http://schemas.microsoft.com/office/drawing/2014/main" id="{2089D53C-0243-22FA-7B2D-702AF3335385}"/>
              </a:ext>
            </a:extLst>
          </p:cNvPr>
          <p:cNvPicPr>
            <a:picLocks noChangeAspect="1"/>
          </p:cNvPicPr>
          <p:nvPr/>
        </p:nvPicPr>
        <p:blipFill rotWithShape="1">
          <a:blip r:embed="rId2">
            <a:extLst>
              <a:ext uri="{28A0092B-C50C-407E-A947-70E740481C1C}">
                <a14:useLocalDpi xmlns:a14="http://schemas.microsoft.com/office/drawing/2010/main" val="0"/>
              </a:ext>
            </a:extLst>
          </a:blip>
          <a:srcRect l="12707" r="12213"/>
          <a:stretch/>
        </p:blipFill>
        <p:spPr>
          <a:xfrm>
            <a:off x="6611127" y="1909441"/>
            <a:ext cx="4615082" cy="3961737"/>
          </a:xfrm>
          <a:prstGeom prst="rect">
            <a:avLst/>
          </a:prstGeom>
        </p:spPr>
      </p:pic>
    </p:spTree>
    <p:extLst>
      <p:ext uri="{BB962C8B-B14F-4D97-AF65-F5344CB8AC3E}">
        <p14:creationId xmlns:p14="http://schemas.microsoft.com/office/powerpoint/2010/main" val="3210735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D0B9F3-3454-0A4C-EC76-49EF35AD9201}"/>
              </a:ext>
            </a:extLst>
          </p:cNvPr>
          <p:cNvSpPr txBox="1"/>
          <p:nvPr/>
        </p:nvSpPr>
        <p:spPr>
          <a:xfrm>
            <a:off x="0" y="103155"/>
            <a:ext cx="6095999" cy="6872945"/>
          </a:xfrm>
          <a:prstGeom prst="rect">
            <a:avLst/>
          </a:prstGeom>
        </p:spPr>
        <p:txBody>
          <a:bodyPr vert="horz" lIns="91440" tIns="45720" rIns="91440" bIns="45720" rtlCol="0" anchor="t">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4. List temples whose total restoration budget exceeds the average total budget per temple.</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SELECT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t.Name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b.total_budget_INR</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FROM Temples AS 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JOIN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SELECT </a:t>
            </a:r>
            <a:r>
              <a:rPr lang="en-US" sz="1600" dirty="0" err="1">
                <a:latin typeface="Times New Roman" panose="02020603050405020304" pitchFamily="18" charset="0"/>
                <a:cs typeface="Times New Roman" panose="02020603050405020304" pitchFamily="18" charset="0"/>
              </a:rPr>
              <a:t>Temple_id</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SUM(</a:t>
            </a:r>
            <a:r>
              <a:rPr lang="en-US" sz="1600" dirty="0" err="1">
                <a:latin typeface="Times New Roman" panose="02020603050405020304" pitchFamily="18" charset="0"/>
                <a:cs typeface="Times New Roman" panose="02020603050405020304" pitchFamily="18" charset="0"/>
              </a:rPr>
              <a:t>Budget_INR</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total_budget_INR</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Restoration_Projects</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GROUP BY </a:t>
            </a:r>
            <a:r>
              <a:rPr lang="en-US" sz="1600" dirty="0" err="1">
                <a:latin typeface="Times New Roman" panose="02020603050405020304" pitchFamily="18" charset="0"/>
                <a:cs typeface="Times New Roman" panose="02020603050405020304" pitchFamily="18" charset="0"/>
              </a:rPr>
              <a:t>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AS b</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t.Temple_id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b.Temple_id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WHERE </a:t>
            </a:r>
            <a:r>
              <a:rPr lang="en-US" sz="1600" dirty="0" err="1">
                <a:latin typeface="Times New Roman" panose="02020603050405020304" pitchFamily="18" charset="0"/>
                <a:cs typeface="Times New Roman" panose="02020603050405020304" pitchFamily="18" charset="0"/>
              </a:rPr>
              <a:t>b.total_budget_INR</a:t>
            </a:r>
            <a:r>
              <a:rPr lang="en-US" sz="1600" dirty="0">
                <a:latin typeface="Times New Roman" panose="02020603050405020304" pitchFamily="18" charset="0"/>
                <a:cs typeface="Times New Roman" panose="02020603050405020304" pitchFamily="18" charset="0"/>
              </a:rPr>
              <a:t> &gt;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SELECT AVG(</a:t>
            </a:r>
            <a:r>
              <a:rPr lang="en-US" sz="1600" dirty="0" err="1">
                <a:latin typeface="Times New Roman" panose="02020603050405020304" pitchFamily="18" charset="0"/>
                <a:cs typeface="Times New Roman" panose="02020603050405020304" pitchFamily="18" charset="0"/>
              </a:rPr>
              <a:t>per_temple_avg</a:t>
            </a:r>
            <a:r>
              <a:rPr lang="en-US" sz="1600" dirty="0">
                <a:latin typeface="Times New Roman" panose="02020603050405020304" pitchFamily="18" charset="0"/>
                <a:cs typeface="Times New Roman" panose="02020603050405020304" pitchFamily="18" charset="0"/>
              </a:rPr>
              <a: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FROM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SELECT SUM(</a:t>
            </a:r>
            <a:r>
              <a:rPr lang="en-US" sz="1600" dirty="0" err="1">
                <a:latin typeface="Times New Roman" panose="02020603050405020304" pitchFamily="18" charset="0"/>
                <a:cs typeface="Times New Roman" panose="02020603050405020304" pitchFamily="18" charset="0"/>
              </a:rPr>
              <a:t>Budget_INR</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per_temple_avg</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FROM </a:t>
            </a:r>
            <a:r>
              <a:rPr lang="en-US" sz="1600" dirty="0" err="1">
                <a:latin typeface="Times New Roman" panose="02020603050405020304" pitchFamily="18" charset="0"/>
                <a:cs typeface="Times New Roman" panose="02020603050405020304" pitchFamily="18" charset="0"/>
              </a:rPr>
              <a:t>Restoration_Projects</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GROUP BY </a:t>
            </a:r>
            <a:r>
              <a:rPr lang="en-US" sz="1600" dirty="0" err="1">
                <a:latin typeface="Times New Roman" panose="02020603050405020304" pitchFamily="18" charset="0"/>
                <a:cs typeface="Times New Roman" panose="02020603050405020304" pitchFamily="18" charset="0"/>
              </a:rPr>
              <a:t>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 AS </a:t>
            </a:r>
            <a:r>
              <a:rPr lang="en-US" sz="1600" dirty="0" err="1">
                <a:latin typeface="Times New Roman" panose="02020603050405020304" pitchFamily="18" charset="0"/>
                <a:cs typeface="Times New Roman" panose="02020603050405020304" pitchFamily="18" charset="0"/>
              </a:rPr>
              <a:t>inner_totals</a:t>
            </a:r>
            <a:r>
              <a:rPr lang="en-US" sz="1600" dirty="0">
                <a:latin typeface="Times New Roman" panose="02020603050405020304" pitchFamily="18" charset="0"/>
                <a:cs typeface="Times New Roman" panose="02020603050405020304" pitchFamily="18" charset="0"/>
              </a:rPr>
              <a:t>) ;</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latin typeface="Times New Roman" panose="02020603050405020304" pitchFamily="18" charset="0"/>
                <a:cs typeface="Times New Roman" panose="02020603050405020304" pitchFamily="18" charset="0"/>
              </a:rPr>
              <a:t>Explanation: </a:t>
            </a:r>
          </a:p>
          <a:p>
            <a:pPr algn="just">
              <a:lnSpc>
                <a:spcPct val="90000"/>
              </a:lnSpc>
              <a:spcAft>
                <a:spcPts val="600"/>
              </a:spcAft>
            </a:pPr>
            <a:r>
              <a:rPr lang="en-CA" sz="1600" b="1" dirty="0">
                <a:latin typeface="Times New Roman" panose="02020603050405020304" pitchFamily="18" charset="0"/>
                <a:cs typeface="Times New Roman" panose="02020603050405020304" pitchFamily="18" charset="0"/>
              </a:rPr>
              <a:t>Innermost subquery </a:t>
            </a:r>
            <a:r>
              <a:rPr lang="en-CA" sz="1600" dirty="0">
                <a:latin typeface="Times New Roman" panose="02020603050405020304" pitchFamily="18" charset="0"/>
                <a:cs typeface="Times New Roman" panose="02020603050405020304" pitchFamily="18" charset="0"/>
              </a:rPr>
              <a:t>calculates the total budget per temple. </a:t>
            </a:r>
            <a:r>
              <a:rPr lang="en-CA" sz="1600" b="1" dirty="0">
                <a:latin typeface="Times New Roman" panose="02020603050405020304" pitchFamily="18" charset="0"/>
                <a:cs typeface="Times New Roman" panose="02020603050405020304" pitchFamily="18" charset="0"/>
              </a:rPr>
              <a:t>Second subquery </a:t>
            </a:r>
            <a:r>
              <a:rPr lang="en-CA" sz="1600" dirty="0">
                <a:latin typeface="Times New Roman" panose="02020603050405020304" pitchFamily="18" charset="0"/>
                <a:cs typeface="Times New Roman" panose="02020603050405020304" pitchFamily="18" charset="0"/>
              </a:rPr>
              <a:t>gets the average total budget across all temples. </a:t>
            </a:r>
            <a:r>
              <a:rPr lang="en-CA" sz="1600" b="1" dirty="0">
                <a:latin typeface="Times New Roman" panose="02020603050405020304" pitchFamily="18" charset="0"/>
                <a:cs typeface="Times New Roman" panose="02020603050405020304" pitchFamily="18" charset="0"/>
              </a:rPr>
              <a:t>Outer query </a:t>
            </a:r>
            <a:r>
              <a:rPr lang="en-CA" sz="1600" dirty="0">
                <a:latin typeface="Times New Roman" panose="02020603050405020304" pitchFamily="18" charset="0"/>
                <a:cs typeface="Times New Roman" panose="02020603050405020304" pitchFamily="18" charset="0"/>
              </a:rPr>
              <a:t>joins the temples with their total budget and filters to include only those temples with a total budget greater than the average.</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40</a:t>
            </a:fld>
            <a:endParaRPr lang="en-US" sz="900">
              <a:solidFill>
                <a:schemeClr val="tx1">
                  <a:tint val="75000"/>
                </a:schemeClr>
              </a:solidFill>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500" dirty="0">
              <a:solidFill>
                <a:srgbClr val="595959"/>
              </a:solidFill>
            </a:endParaRPr>
          </a:p>
          <a:p>
            <a:pPr marL="0"/>
            <a:endParaRPr lang="en-US" sz="500" dirty="0">
              <a:solidFill>
                <a:srgbClr val="595959"/>
              </a:solidFill>
            </a:endParaRPr>
          </a:p>
        </p:txBody>
      </p:sp>
      <p:sp>
        <p:nvSpPr>
          <p:cNvPr id="6" name="Title 1">
            <a:extLst>
              <a:ext uri="{FF2B5EF4-FFF2-40B4-BE49-F238E27FC236}">
                <a16:creationId xmlns:a16="http://schemas.microsoft.com/office/drawing/2014/main" id="{4B29F903-3B3B-B30B-3F63-AE0C7D96F4C3}"/>
              </a:ext>
            </a:extLst>
          </p:cNvPr>
          <p:cNvSpPr txBox="1">
            <a:spLocks/>
          </p:cNvSpPr>
          <p:nvPr/>
        </p:nvSpPr>
        <p:spPr>
          <a:xfrm>
            <a:off x="5933381" y="-7473"/>
            <a:ext cx="5510149" cy="7303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ea typeface="+mn-ea"/>
                <a:cs typeface="Times New Roman" panose="02020603050405020304" pitchFamily="18" charset="0"/>
              </a:rPr>
              <a:t>Advanced SQL Queries</a:t>
            </a:r>
          </a:p>
        </p:txBody>
      </p:sp>
      <p:pic>
        <p:nvPicPr>
          <p:cNvPr id="3" name="Picture 2">
            <a:extLst>
              <a:ext uri="{FF2B5EF4-FFF2-40B4-BE49-F238E27FC236}">
                <a16:creationId xmlns:a16="http://schemas.microsoft.com/office/drawing/2014/main" id="{C9622965-46E3-6840-97AB-14134EE37788}"/>
              </a:ext>
            </a:extLst>
          </p:cNvPr>
          <p:cNvPicPr>
            <a:picLocks noChangeAspect="1"/>
          </p:cNvPicPr>
          <p:nvPr/>
        </p:nvPicPr>
        <p:blipFill>
          <a:blip r:embed="rId2"/>
          <a:stretch>
            <a:fillRect/>
          </a:stretch>
        </p:blipFill>
        <p:spPr>
          <a:xfrm>
            <a:off x="6205820" y="680794"/>
            <a:ext cx="5127890" cy="6015836"/>
          </a:xfrm>
          <a:prstGeom prst="rect">
            <a:avLst/>
          </a:prstGeom>
        </p:spPr>
      </p:pic>
    </p:spTree>
    <p:extLst>
      <p:ext uri="{BB962C8B-B14F-4D97-AF65-F5344CB8AC3E}">
        <p14:creationId xmlns:p14="http://schemas.microsoft.com/office/powerpoint/2010/main" val="1030199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D0B9F3-3454-0A4C-EC76-49EF35AD9201}"/>
              </a:ext>
            </a:extLst>
          </p:cNvPr>
          <p:cNvSpPr txBox="1"/>
          <p:nvPr/>
        </p:nvSpPr>
        <p:spPr>
          <a:xfrm>
            <a:off x="61165" y="-1"/>
            <a:ext cx="5733993" cy="6721475"/>
          </a:xfrm>
          <a:prstGeom prst="rect">
            <a:avLst/>
          </a:prstGeom>
        </p:spPr>
        <p:txBody>
          <a:bodyPr vert="horz" lIns="91440" tIns="45720" rIns="91440" bIns="45720" rtlCol="0" anchor="t">
            <a:noAutofit/>
          </a:bodyPr>
          <a:lstStyle/>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5. List all funding sources their associated restoration projects and temple names, ordered by funding amount descending.</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SELECT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fs.Funding_id</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fs.Source_name</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fs.Amount_INR</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rp.Project_name</a:t>
            </a:r>
            <a:r>
              <a:rPr lang="en-US" sz="1600" dirty="0">
                <a:latin typeface="Times New Roman" panose="02020603050405020304" pitchFamily="18" charset="0"/>
                <a:cs typeface="Times New Roman" panose="02020603050405020304" pitchFamily="18" charset="0"/>
              </a:rPr>
              <a: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t.Name</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Temple_Name</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FROM </a:t>
            </a:r>
            <a:r>
              <a:rPr lang="en-US" sz="1600" dirty="0" err="1">
                <a:latin typeface="Times New Roman" panose="02020603050405020304" pitchFamily="18" charset="0"/>
                <a:cs typeface="Times New Roman" panose="02020603050405020304" pitchFamily="18" charset="0"/>
              </a:rPr>
              <a:t>Funding_Sources</a:t>
            </a:r>
            <a:r>
              <a:rPr lang="en-US" sz="1600" dirty="0">
                <a:latin typeface="Times New Roman" panose="02020603050405020304" pitchFamily="18" charset="0"/>
                <a:cs typeface="Times New Roman" panose="02020603050405020304" pitchFamily="18" charset="0"/>
              </a:rPr>
              <a:t> AS fs</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RIGHT JOIN </a:t>
            </a:r>
            <a:r>
              <a:rPr lang="en-US" sz="1600" dirty="0" err="1">
                <a:latin typeface="Times New Roman" panose="02020603050405020304" pitchFamily="18" charset="0"/>
                <a:cs typeface="Times New Roman" panose="02020603050405020304" pitchFamily="18" charset="0"/>
              </a:rPr>
              <a:t>Restoration_Projects</a:t>
            </a:r>
            <a:r>
              <a:rPr lang="en-US" sz="1600" dirty="0">
                <a:latin typeface="Times New Roman" panose="02020603050405020304" pitchFamily="18" charset="0"/>
                <a:cs typeface="Times New Roman" panose="02020603050405020304" pitchFamily="18" charset="0"/>
              </a:rPr>
              <a:t> AS </a:t>
            </a:r>
            <a:r>
              <a:rPr lang="en-US" sz="1600" dirty="0" err="1">
                <a:latin typeface="Times New Roman" panose="02020603050405020304" pitchFamily="18" charset="0"/>
                <a:cs typeface="Times New Roman" panose="02020603050405020304" pitchFamily="18" charset="0"/>
              </a:rPr>
              <a:t>rp</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fs.Project_id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rp.Project_id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RIGHT JOIN Temples AS t</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ON </a:t>
            </a:r>
            <a:r>
              <a:rPr lang="en-US" sz="1600" dirty="0" err="1">
                <a:latin typeface="Times New Roman" panose="02020603050405020304" pitchFamily="18" charset="0"/>
                <a:cs typeface="Times New Roman" panose="02020603050405020304" pitchFamily="18" charset="0"/>
              </a:rPr>
              <a:t>rp.Temple_id</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t.Temple_id</a:t>
            </a: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ORDER BY </a:t>
            </a:r>
            <a:r>
              <a:rPr lang="en-US" sz="1600" dirty="0" err="1">
                <a:latin typeface="Times New Roman" panose="02020603050405020304" pitchFamily="18" charset="0"/>
                <a:cs typeface="Times New Roman" panose="02020603050405020304" pitchFamily="18" charset="0"/>
              </a:rPr>
              <a:t>fs.Amount_INR</a:t>
            </a:r>
            <a:r>
              <a:rPr lang="en-US" sz="1600" dirty="0">
                <a:latin typeface="Times New Roman" panose="02020603050405020304" pitchFamily="18" charset="0"/>
                <a:cs typeface="Times New Roman" panose="02020603050405020304" pitchFamily="18" charset="0"/>
              </a:rPr>
              <a:t> DESC;</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latin typeface="Times New Roman" panose="02020603050405020304" pitchFamily="18" charset="0"/>
                <a:cs typeface="Times New Roman" panose="02020603050405020304" pitchFamily="18" charset="0"/>
              </a:rPr>
              <a:t>Explanation:  </a:t>
            </a:r>
          </a:p>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CA" sz="1600" dirty="0">
                <a:latin typeface="Times New Roman" panose="02020603050405020304" pitchFamily="18" charset="0"/>
                <a:cs typeface="Times New Roman" panose="02020603050405020304" pitchFamily="18" charset="0"/>
              </a:rPr>
              <a:t>This query lists funding details along with the project and temple names, using 3 WAY RIGHT JOIN to ensure all restoration projects and temples are included. It sorts the funding amount in descending order, showing the largest funding amounts first</a:t>
            </a:r>
            <a:r>
              <a:rPr lang="en-CA" sz="1600" dirty="0"/>
              <a:t>.</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35084"/>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41</a:t>
            </a:fld>
            <a:endParaRPr lang="en-US" sz="900">
              <a:solidFill>
                <a:schemeClr val="tx1">
                  <a:tint val="75000"/>
                </a:schemeClr>
              </a:solidFill>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500" dirty="0">
              <a:solidFill>
                <a:srgbClr val="595959"/>
              </a:solidFill>
            </a:endParaRPr>
          </a:p>
          <a:p>
            <a:pPr marL="0"/>
            <a:endParaRPr lang="en-US" sz="500" dirty="0">
              <a:solidFill>
                <a:srgbClr val="595959"/>
              </a:solidFill>
            </a:endParaRPr>
          </a:p>
        </p:txBody>
      </p:sp>
      <p:sp>
        <p:nvSpPr>
          <p:cNvPr id="10" name="Title 1">
            <a:extLst>
              <a:ext uri="{FF2B5EF4-FFF2-40B4-BE49-F238E27FC236}">
                <a16:creationId xmlns:a16="http://schemas.microsoft.com/office/drawing/2014/main" id="{37EA2334-E29D-F687-5D80-39906966EDBF}"/>
              </a:ext>
            </a:extLst>
          </p:cNvPr>
          <p:cNvSpPr txBox="1">
            <a:spLocks/>
          </p:cNvSpPr>
          <p:nvPr/>
        </p:nvSpPr>
        <p:spPr>
          <a:xfrm>
            <a:off x="5921857" y="49106"/>
            <a:ext cx="5510149" cy="7303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ea typeface="+mn-ea"/>
                <a:cs typeface="Times New Roman" panose="02020603050405020304" pitchFamily="18" charset="0"/>
              </a:rPr>
              <a:t>Advanced SQL Queries</a:t>
            </a:r>
          </a:p>
        </p:txBody>
      </p:sp>
      <p:pic>
        <p:nvPicPr>
          <p:cNvPr id="2" name="Picture 1">
            <a:extLst>
              <a:ext uri="{FF2B5EF4-FFF2-40B4-BE49-F238E27FC236}">
                <a16:creationId xmlns:a16="http://schemas.microsoft.com/office/drawing/2014/main" id="{AE92F18F-5917-6056-4476-A9082541B96A}"/>
              </a:ext>
            </a:extLst>
          </p:cNvPr>
          <p:cNvPicPr>
            <a:picLocks noChangeAspect="1"/>
          </p:cNvPicPr>
          <p:nvPr/>
        </p:nvPicPr>
        <p:blipFill>
          <a:blip r:embed="rId2"/>
          <a:stretch>
            <a:fillRect/>
          </a:stretch>
        </p:blipFill>
        <p:spPr>
          <a:xfrm>
            <a:off x="6157165" y="1027985"/>
            <a:ext cx="5973671" cy="4938475"/>
          </a:xfrm>
          <a:prstGeom prst="rect">
            <a:avLst/>
          </a:prstGeom>
        </p:spPr>
      </p:pic>
    </p:spTree>
    <p:extLst>
      <p:ext uri="{BB962C8B-B14F-4D97-AF65-F5344CB8AC3E}">
        <p14:creationId xmlns:p14="http://schemas.microsoft.com/office/powerpoint/2010/main" val="487383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3B63-2758-ACAC-AEFB-DBD7310D88D2}"/>
              </a:ext>
            </a:extLst>
          </p:cNvPr>
          <p:cNvSpPr>
            <a:spLocks noGrp="1"/>
          </p:cNvSpPr>
          <p:nvPr>
            <p:ph type="title"/>
          </p:nvPr>
        </p:nvSpPr>
        <p:spPr>
          <a:xfrm>
            <a:off x="5460706" y="115800"/>
            <a:ext cx="6033089" cy="819866"/>
          </a:xfrm>
        </p:spPr>
        <p:txBody>
          <a:bodyPr>
            <a:normAutofit fontScale="90000"/>
          </a:bodyPr>
          <a:lstStyle/>
          <a:p>
            <a:r>
              <a:rPr lang="en-US" sz="4000" dirty="0">
                <a:latin typeface="Times New Roman" panose="02020603050405020304" pitchFamily="18" charset="0"/>
                <a:cs typeface="Times New Roman" panose="02020603050405020304" pitchFamily="18" charset="0"/>
              </a:rPr>
              <a:t>Basic Mathematical Notation</a:t>
            </a:r>
          </a:p>
        </p:txBody>
      </p:sp>
      <p:sp>
        <p:nvSpPr>
          <p:cNvPr id="3" name="Content Placeholder 2">
            <a:extLst>
              <a:ext uri="{FF2B5EF4-FFF2-40B4-BE49-F238E27FC236}">
                <a16:creationId xmlns:a16="http://schemas.microsoft.com/office/drawing/2014/main" id="{A3EE67CB-4A81-7C58-2E69-C8D7EC89C133}"/>
              </a:ext>
            </a:extLst>
          </p:cNvPr>
          <p:cNvSpPr>
            <a:spLocks noGrp="1"/>
          </p:cNvSpPr>
          <p:nvPr>
            <p:ph sz="half" idx="1"/>
          </p:nvPr>
        </p:nvSpPr>
        <p:spPr>
          <a:xfrm>
            <a:off x="1" y="0"/>
            <a:ext cx="5305646" cy="6858000"/>
          </a:xfrm>
          <a:solidFill>
            <a:schemeClr val="bg1">
              <a:lumMod val="95000"/>
            </a:schemeClr>
          </a:solidFill>
        </p:spPr>
        <p:txBody>
          <a:bodyPr>
            <a:normAutofit/>
          </a:bodyPr>
          <a:lstStyle/>
          <a:p>
            <a:pPr marL="457200" indent="-457200">
              <a:buAutoNum type="arabicPeriod"/>
            </a:pP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Lists the temples data that start with “T” in their city name but not UNESCO heritage.</a:t>
            </a:r>
          </a:p>
          <a:p>
            <a:pPr marL="0" indent="0">
              <a:buNone/>
            </a:pPr>
            <a:r>
              <a:rPr lang="el-GR"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Name,City</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Heritage_status</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l-GR" sz="3200" kern="100" dirty="0">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City LIKE ′ T%′ ∧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Heritage_status</a:t>
            </a:r>
            <a:r>
              <a:rPr lang="en-CA" sz="2400" kern="1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′UNESCO′</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(Temples)) </a:t>
            </a:r>
          </a:p>
          <a:p>
            <a:pPr marL="0" indent="0">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l-GR" dirty="0">
                <a:latin typeface="Times New Roman" panose="02020603050405020304" pitchFamily="18" charset="0"/>
                <a:cs typeface="Times New Roman" panose="02020603050405020304" pitchFamily="18" charset="0"/>
              </a:rPr>
              <a:t>σ</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Sigma)</a:t>
            </a:r>
            <a:r>
              <a:rPr lang="en-US"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selects only those temples</a:t>
            </a:r>
            <a:r>
              <a:rPr lang="en-US" sz="1800" dirty="0">
                <a:latin typeface="Times New Roman" panose="02020603050405020304" pitchFamily="18" charset="0"/>
                <a:cs typeface="Times New Roman" panose="02020603050405020304" pitchFamily="18" charset="0"/>
              </a:rPr>
              <a:t> that has city starting with letter “T” but not </a:t>
            </a:r>
            <a:r>
              <a:rPr lang="en-CA" sz="1800" dirty="0">
                <a:latin typeface="Times New Roman" panose="02020603050405020304" pitchFamily="18" charset="0"/>
                <a:cs typeface="Times New Roman" panose="02020603050405020304" pitchFamily="18" charset="0"/>
              </a:rPr>
              <a:t>a part UNESCO heritage site. </a:t>
            </a:r>
            <a:r>
              <a:rPr lang="el-GR"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fr-CA"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CA" sz="1800" dirty="0">
                <a:latin typeface="Times New Roman" panose="02020603050405020304" pitchFamily="18" charset="0"/>
                <a:cs typeface="Times New Roman" panose="02020603050405020304" pitchFamily="18" charset="0"/>
              </a:rPr>
              <a:t>(Pi) </a:t>
            </a:r>
            <a:r>
              <a:rPr lang="fr-CA" sz="1800" dirty="0" err="1">
                <a:latin typeface="Times New Roman" panose="02020603050405020304" pitchFamily="18" charset="0"/>
                <a:cs typeface="Times New Roman" panose="02020603050405020304" pitchFamily="18" charset="0"/>
              </a:rPr>
              <a:t>projects</a:t>
            </a:r>
            <a:r>
              <a:rPr lang="fr-CA" sz="1800" dirty="0">
                <a:latin typeface="Times New Roman" panose="02020603050405020304" pitchFamily="18" charset="0"/>
                <a:cs typeface="Times New Roman" panose="02020603050405020304" pitchFamily="18" charset="0"/>
              </a:rPr>
              <a:t> </a:t>
            </a:r>
            <a:r>
              <a:rPr lang="fr-CA" sz="1800" dirty="0" err="1">
                <a:latin typeface="Times New Roman" panose="02020603050405020304" pitchFamily="18" charset="0"/>
                <a:cs typeface="Times New Roman" panose="02020603050405020304" pitchFamily="18" charset="0"/>
              </a:rPr>
              <a:t>only</a:t>
            </a:r>
            <a:r>
              <a:rPr lang="fr-CA" sz="1800" dirty="0">
                <a:latin typeface="Times New Roman" panose="02020603050405020304" pitchFamily="18" charset="0"/>
                <a:cs typeface="Times New Roman" panose="02020603050405020304" pitchFamily="18" charset="0"/>
              </a:rPr>
              <a:t> </a:t>
            </a:r>
            <a:r>
              <a:rPr lang="fr-CA" sz="1800" dirty="0" err="1">
                <a:latin typeface="Times New Roman" panose="02020603050405020304" pitchFamily="18" charset="0"/>
                <a:cs typeface="Times New Roman" panose="02020603050405020304" pitchFamily="18" charset="0"/>
              </a:rPr>
              <a:t>columns</a:t>
            </a:r>
            <a:r>
              <a:rPr lang="fr-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Temple_id</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Name,City</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Heritage_status</a:t>
            </a:r>
            <a:r>
              <a:rPr lang="en-CA" sz="1800" dirty="0">
                <a:latin typeface="Times New Roman" panose="02020603050405020304" pitchFamily="18" charset="0"/>
                <a:cs typeface="Times New Roman" panose="02020603050405020304" pitchFamily="18" charset="0"/>
              </a:rPr>
              <a:t>​ from the </a:t>
            </a:r>
            <a:r>
              <a:rPr lang="en-CA" sz="1800" b="1" dirty="0">
                <a:latin typeface="Times New Roman" panose="02020603050405020304" pitchFamily="18" charset="0"/>
                <a:cs typeface="Times New Roman" panose="02020603050405020304" pitchFamily="18" charset="0"/>
              </a:rPr>
              <a:t>Temples</a:t>
            </a:r>
            <a:r>
              <a:rPr lang="en-CA" sz="1800" dirty="0">
                <a:latin typeface="Times New Roman" panose="02020603050405020304" pitchFamily="18" charset="0"/>
                <a:cs typeface="Times New Roman" panose="02020603050405020304" pitchFamily="18" charset="0"/>
              </a:rPr>
              <a:t> table.</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5C08D96-A8C4-D419-4404-F5247A31A08C}"/>
              </a:ext>
            </a:extLst>
          </p:cNvPr>
          <p:cNvSpPr>
            <a:spLocks noGrp="1"/>
          </p:cNvSpPr>
          <p:nvPr>
            <p:ph type="sldNum" sz="quarter" idx="12"/>
          </p:nvPr>
        </p:nvSpPr>
        <p:spPr/>
        <p:txBody>
          <a:bodyPr/>
          <a:lstStyle/>
          <a:p>
            <a:fld id="{FF412A3B-0EF9-4AA3-A0BB-B2D9458C88DF}" type="slidenum">
              <a:rPr lang="en-US" smtClean="0"/>
              <a:t>42</a:t>
            </a:fld>
            <a:endParaRPr lang="en-US"/>
          </a:p>
        </p:txBody>
      </p:sp>
      <p:pic>
        <p:nvPicPr>
          <p:cNvPr id="4" name="Picture 3" descr="A screenshot of a computer&#10;&#10;Description automatically generated">
            <a:extLst>
              <a:ext uri="{FF2B5EF4-FFF2-40B4-BE49-F238E27FC236}">
                <a16:creationId xmlns:a16="http://schemas.microsoft.com/office/drawing/2014/main" id="{F4E0A236-C5D9-9FFC-BC14-CB06F8356122}"/>
              </a:ext>
            </a:extLst>
          </p:cNvPr>
          <p:cNvPicPr>
            <a:picLocks noChangeAspect="1"/>
          </p:cNvPicPr>
          <p:nvPr/>
        </p:nvPicPr>
        <p:blipFill>
          <a:blip r:embed="rId2"/>
          <a:stretch>
            <a:fillRect/>
          </a:stretch>
        </p:blipFill>
        <p:spPr>
          <a:xfrm>
            <a:off x="5460706" y="1440022"/>
            <a:ext cx="6455344" cy="3621076"/>
          </a:xfrm>
          <a:prstGeom prst="rect">
            <a:avLst/>
          </a:prstGeom>
        </p:spPr>
      </p:pic>
      <p:pic>
        <p:nvPicPr>
          <p:cNvPr id="7" name="Picture 6">
            <a:extLst>
              <a:ext uri="{FF2B5EF4-FFF2-40B4-BE49-F238E27FC236}">
                <a16:creationId xmlns:a16="http://schemas.microsoft.com/office/drawing/2014/main" id="{311251F9-4D6D-9AEF-A072-43B16757C641}"/>
              </a:ext>
            </a:extLst>
          </p:cNvPr>
          <p:cNvPicPr>
            <a:picLocks noChangeAspect="1"/>
          </p:cNvPicPr>
          <p:nvPr/>
        </p:nvPicPr>
        <p:blipFill>
          <a:blip r:embed="rId3"/>
          <a:stretch>
            <a:fillRect/>
          </a:stretch>
        </p:blipFill>
        <p:spPr>
          <a:xfrm>
            <a:off x="88900" y="2654300"/>
            <a:ext cx="1833457" cy="1549400"/>
          </a:xfrm>
          <a:prstGeom prst="rect">
            <a:avLst/>
          </a:prstGeom>
        </p:spPr>
      </p:pic>
      <p:pic>
        <p:nvPicPr>
          <p:cNvPr id="8" name="Picture 7">
            <a:extLst>
              <a:ext uri="{FF2B5EF4-FFF2-40B4-BE49-F238E27FC236}">
                <a16:creationId xmlns:a16="http://schemas.microsoft.com/office/drawing/2014/main" id="{77629BEB-A678-5B79-3D45-5DEB9E27EBB3}"/>
              </a:ext>
            </a:extLst>
          </p:cNvPr>
          <p:cNvPicPr>
            <a:picLocks noChangeAspect="1"/>
          </p:cNvPicPr>
          <p:nvPr/>
        </p:nvPicPr>
        <p:blipFill>
          <a:blip r:embed="rId4"/>
          <a:stretch>
            <a:fillRect/>
          </a:stretch>
        </p:blipFill>
        <p:spPr>
          <a:xfrm>
            <a:off x="3293879" y="1936730"/>
            <a:ext cx="185036" cy="136766"/>
          </a:xfrm>
          <a:prstGeom prst="rect">
            <a:avLst/>
          </a:prstGeom>
        </p:spPr>
      </p:pic>
    </p:spTree>
    <p:extLst>
      <p:ext uri="{BB962C8B-B14F-4D97-AF65-F5344CB8AC3E}">
        <p14:creationId xmlns:p14="http://schemas.microsoft.com/office/powerpoint/2010/main" val="1223423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EE67CB-4A81-7C58-2E69-C8D7EC89C133}"/>
              </a:ext>
            </a:extLst>
          </p:cNvPr>
          <p:cNvSpPr>
            <a:spLocks noGrp="1"/>
          </p:cNvSpPr>
          <p:nvPr>
            <p:ph sz="half" idx="1"/>
          </p:nvPr>
        </p:nvSpPr>
        <p:spPr>
          <a:xfrm>
            <a:off x="0" y="0"/>
            <a:ext cx="6096000" cy="6858000"/>
          </a:xfrm>
          <a:solidFill>
            <a:schemeClr val="bg1">
              <a:lumMod val="95000"/>
            </a:schemeClr>
          </a:solidFill>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List the  projects that are ongoing with a high budget or funded by ASI.</a:t>
            </a:r>
          </a:p>
          <a:p>
            <a:pPr marL="0" indent="0">
              <a:buNone/>
            </a:pPr>
            <a:r>
              <a:rPr lang="el-GR"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latin typeface="Times New Roman" panose="02020603050405020304" pitchFamily="18" charset="0"/>
                <a:ea typeface="Calibri" panose="020F0502020204030204" pitchFamily="34" charset="0"/>
                <a:cs typeface="Times New Roman" panose="02020603050405020304" pitchFamily="18" charset="0"/>
              </a:rPr>
              <a:t>Project_id</a:t>
            </a:r>
            <a:r>
              <a:rPr lang="en-CA" sz="2400" kern="1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latin typeface="Times New Roman" panose="02020603050405020304" pitchFamily="18" charset="0"/>
                <a:ea typeface="Calibri" panose="020F0502020204030204" pitchFamily="34" charset="0"/>
                <a:cs typeface="Times New Roman" panose="02020603050405020304" pitchFamily="18" charset="0"/>
              </a:rPr>
              <a:t>Project_name</a:t>
            </a:r>
            <a:r>
              <a:rPr lang="en-CA" sz="2400" kern="100" baseline="-25000" dirty="0">
                <a:latin typeface="Times New Roman" panose="02020603050405020304" pitchFamily="18" charset="0"/>
                <a:ea typeface="Calibri" panose="020F0502020204030204" pitchFamily="34" charset="0"/>
                <a:cs typeface="Times New Roman" panose="02020603050405020304" pitchFamily="18" charset="0"/>
              </a:rPr>
              <a:t>, Status, </a:t>
            </a:r>
            <a:r>
              <a:rPr lang="en-CA"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Budget_INR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Budget_in_INR</a:t>
            </a:r>
            <a:r>
              <a:rPr lang="en-CA" sz="24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Responsible_agency</a:t>
            </a:r>
            <a:r>
              <a:rPr lang="en-CA" sz="2400" kern="1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dirty="0" err="1">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baseline="-25000" dirty="0">
                <a:effectLst/>
                <a:latin typeface="Times New Roman" panose="02020603050405020304" pitchFamily="18" charset="0"/>
                <a:ea typeface="Calibri" panose="020F0502020204030204" pitchFamily="34" charset="0"/>
                <a:cs typeface="Times New Roman" panose="02020603050405020304" pitchFamily="18" charset="0"/>
              </a:rPr>
              <a:t>(Status=′Ongoing′∧ </a:t>
            </a:r>
            <a:r>
              <a:rPr lang="en-CA"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Budget_INR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baseline="-25000" dirty="0">
                <a:effectLst/>
                <a:latin typeface="Times New Roman" panose="02020603050405020304" pitchFamily="18" charset="0"/>
                <a:ea typeface="Calibri" panose="020F0502020204030204" pitchFamily="34" charset="0"/>
                <a:cs typeface="Times New Roman" panose="02020603050405020304" pitchFamily="18" charset="0"/>
              </a:rPr>
              <a:t>&gt; 2000000) ∨ (</a:t>
            </a:r>
            <a:r>
              <a:rPr lang="en-CA"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Responsible_agency</a:t>
            </a:r>
            <a:r>
              <a:rPr lang="en-CA" sz="2400" baseline="-25000" dirty="0">
                <a:effectLst/>
                <a:latin typeface="Times New Roman" panose="02020603050405020304" pitchFamily="18" charset="0"/>
                <a:ea typeface="Calibri" panose="020F0502020204030204" pitchFamily="34" charset="0"/>
                <a:cs typeface="Times New Roman" panose="02020603050405020304" pitchFamily="18" charset="0"/>
              </a:rPr>
              <a:t>=′ASI′)</a:t>
            </a: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dirty="0">
                <a:effectLst/>
                <a:latin typeface="Times New Roman" panose="02020603050405020304" pitchFamily="18" charset="0"/>
                <a:ea typeface="Calibri" panose="020F0502020204030204" pitchFamily="34" charset="0"/>
                <a:cs typeface="Times New Roman" panose="02020603050405020304" pitchFamily="18" charset="0"/>
              </a:rPr>
              <a:t>(</a:t>
            </a:r>
            <a:r>
              <a:rPr lang="en-CA" dirty="0" err="1">
                <a:effectLst/>
                <a:latin typeface="Times New Roman" panose="02020603050405020304" pitchFamily="18" charset="0"/>
                <a:ea typeface="Calibri" panose="020F0502020204030204" pitchFamily="34" charset="0"/>
                <a:cs typeface="Times New Roman" panose="02020603050405020304" pitchFamily="18" charset="0"/>
              </a:rPr>
              <a:t>Restoration_Project</a:t>
            </a:r>
            <a:r>
              <a:rPr lang="en-CA" dirty="0">
                <a:effectLst/>
                <a:latin typeface="Times New Roman" panose="02020603050405020304" pitchFamily="18" charset="0"/>
                <a:ea typeface="Calibri" panose="020F0502020204030204" pitchFamily="34" charset="0"/>
                <a:cs typeface="Times New Roman" panose="02020603050405020304" pitchFamily="18" charset="0"/>
              </a:rPr>
              <a:t>)</a:t>
            </a:r>
            <a:r>
              <a:rPr lang="en-CA" dirty="0">
                <a:latin typeface="Times New Roman" panose="02020603050405020304" pitchFamily="18" charset="0"/>
                <a:ea typeface="Calibri" panose="020F0502020204030204" pitchFamily="34" charset="0"/>
                <a:cs typeface="Times New Roman" panose="02020603050405020304" pitchFamily="18" charset="0"/>
              </a:rPr>
              <a:t>)</a:t>
            </a:r>
            <a:endParaRPr lang="en-CA" dirty="0">
              <a:effectLst/>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lgn="just">
              <a:buNone/>
            </a:pPr>
            <a:r>
              <a:rPr lang="el-GR" dirty="0">
                <a:latin typeface="Times New Roman" panose="02020603050405020304" pitchFamily="18" charset="0"/>
                <a:cs typeface="Times New Roman" panose="02020603050405020304" pitchFamily="18" charset="0"/>
              </a:rPr>
              <a:t>σ </a:t>
            </a:r>
            <a:r>
              <a:rPr lang="en-CA" sz="1800" dirty="0">
                <a:latin typeface="Times New Roman" panose="02020603050405020304" pitchFamily="18" charset="0"/>
                <a:cs typeface="Times New Roman" panose="02020603050405020304" pitchFamily="18" charset="0"/>
              </a:rPr>
              <a:t>selects only those restoration projects that are either ongoing with a budget greater than 20,00,000 INR or are handled by the ASI. </a:t>
            </a:r>
            <a:r>
              <a:rPr lang="el-GR" dirty="0">
                <a:latin typeface="Times New Roman" panose="02020603050405020304" pitchFamily="18" charset="0"/>
                <a:cs typeface="Times New Roman" panose="02020603050405020304" pitchFamily="18" charset="0"/>
              </a:rPr>
              <a:t>π</a:t>
            </a:r>
            <a:r>
              <a:rPr lang="fr-CA"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filters only the columns </a:t>
            </a:r>
            <a:r>
              <a:rPr lang="en-CA" sz="1800" dirty="0" err="1">
                <a:latin typeface="Times New Roman" panose="02020603050405020304" pitchFamily="18" charset="0"/>
                <a:cs typeface="Times New Roman" panose="02020603050405020304" pitchFamily="18" charset="0"/>
              </a:rPr>
              <a:t>Project_id</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Project_name</a:t>
            </a:r>
            <a:r>
              <a:rPr lang="en-CA" sz="1800" dirty="0">
                <a:latin typeface="Times New Roman" panose="02020603050405020304" pitchFamily="18" charset="0"/>
                <a:cs typeface="Times New Roman" panose="02020603050405020304" pitchFamily="18" charset="0"/>
              </a:rPr>
              <a:t>, Status, Budget (renamed as </a:t>
            </a:r>
            <a:r>
              <a:rPr lang="en-CA" sz="1800" dirty="0" err="1">
                <a:latin typeface="Times New Roman" panose="02020603050405020304" pitchFamily="18" charset="0"/>
                <a:cs typeface="Times New Roman" panose="02020603050405020304" pitchFamily="18" charset="0"/>
              </a:rPr>
              <a:t>Budget_in_INR</a:t>
            </a:r>
            <a:r>
              <a:rPr lang="en-CA" sz="1800" dirty="0">
                <a:latin typeface="Times New Roman" panose="02020603050405020304" pitchFamily="18" charset="0"/>
                <a:cs typeface="Times New Roman" panose="02020603050405020304" pitchFamily="18" charset="0"/>
              </a:rPr>
              <a:t>), and </a:t>
            </a:r>
            <a:r>
              <a:rPr lang="en-CA" sz="1800" dirty="0" err="1">
                <a:latin typeface="Times New Roman" panose="02020603050405020304" pitchFamily="18" charset="0"/>
                <a:cs typeface="Times New Roman" panose="02020603050405020304" pitchFamily="18" charset="0"/>
              </a:rPr>
              <a:t>Responsible_agency</a:t>
            </a:r>
            <a:r>
              <a:rPr lang="en-CA" sz="1800" dirty="0">
                <a:latin typeface="Times New Roman" panose="02020603050405020304" pitchFamily="18" charset="0"/>
                <a:cs typeface="Times New Roman" panose="02020603050405020304" pitchFamily="18" charset="0"/>
              </a:rPr>
              <a:t> from the </a:t>
            </a:r>
            <a:r>
              <a:rPr lang="en-CA" sz="1800" dirty="0" err="1">
                <a:latin typeface="Times New Roman" panose="02020603050405020304" pitchFamily="18" charset="0"/>
                <a:cs typeface="Times New Roman" panose="02020603050405020304" pitchFamily="18" charset="0"/>
              </a:rPr>
              <a:t>Restoration_Projects</a:t>
            </a:r>
            <a:r>
              <a:rPr lang="en-CA" sz="1800" dirty="0">
                <a:latin typeface="Times New Roman" panose="02020603050405020304" pitchFamily="18" charset="0"/>
                <a:cs typeface="Times New Roman" panose="02020603050405020304" pitchFamily="18" charset="0"/>
              </a:rPr>
              <a:t> table.</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5C08D96-A8C4-D419-4404-F5247A31A08C}"/>
              </a:ext>
            </a:extLst>
          </p:cNvPr>
          <p:cNvSpPr>
            <a:spLocks noGrp="1"/>
          </p:cNvSpPr>
          <p:nvPr>
            <p:ph type="sldNum" sz="quarter" idx="12"/>
          </p:nvPr>
        </p:nvSpPr>
        <p:spPr/>
        <p:txBody>
          <a:bodyPr/>
          <a:lstStyle/>
          <a:p>
            <a:fld id="{FF412A3B-0EF9-4AA3-A0BB-B2D9458C88DF}" type="slidenum">
              <a:rPr lang="en-US" smtClean="0"/>
              <a:t>43</a:t>
            </a:fld>
            <a:endParaRPr lang="en-US"/>
          </a:p>
        </p:txBody>
      </p:sp>
      <p:sp>
        <p:nvSpPr>
          <p:cNvPr id="8" name="Title 1">
            <a:extLst>
              <a:ext uri="{FF2B5EF4-FFF2-40B4-BE49-F238E27FC236}">
                <a16:creationId xmlns:a16="http://schemas.microsoft.com/office/drawing/2014/main" id="{47B56936-BBAF-0616-7896-93FA9294739E}"/>
              </a:ext>
            </a:extLst>
          </p:cNvPr>
          <p:cNvSpPr>
            <a:spLocks noGrp="1"/>
          </p:cNvSpPr>
          <p:nvPr>
            <p:ph type="title"/>
          </p:nvPr>
        </p:nvSpPr>
        <p:spPr>
          <a:xfrm>
            <a:off x="6007395" y="142132"/>
            <a:ext cx="6033089" cy="819866"/>
          </a:xfrm>
        </p:spPr>
        <p:txBody>
          <a:bodyPr>
            <a:normAutofit fontScale="90000"/>
          </a:bodyPr>
          <a:lstStyle/>
          <a:p>
            <a:r>
              <a:rPr lang="en-US" sz="4000" dirty="0">
                <a:latin typeface="Times New Roman" panose="02020603050405020304" pitchFamily="18" charset="0"/>
                <a:cs typeface="Times New Roman" panose="02020603050405020304" pitchFamily="18" charset="0"/>
              </a:rPr>
              <a:t>Basic Mathematical Notation</a:t>
            </a:r>
          </a:p>
        </p:txBody>
      </p:sp>
      <p:pic>
        <p:nvPicPr>
          <p:cNvPr id="10" name="Picture 9">
            <a:extLst>
              <a:ext uri="{FF2B5EF4-FFF2-40B4-BE49-F238E27FC236}">
                <a16:creationId xmlns:a16="http://schemas.microsoft.com/office/drawing/2014/main" id="{207E7F53-9F38-6345-1C68-285FA805133E}"/>
              </a:ext>
            </a:extLst>
          </p:cNvPr>
          <p:cNvPicPr>
            <a:picLocks noChangeAspect="1"/>
          </p:cNvPicPr>
          <p:nvPr/>
        </p:nvPicPr>
        <p:blipFill>
          <a:blip r:embed="rId2"/>
          <a:stretch>
            <a:fillRect/>
          </a:stretch>
        </p:blipFill>
        <p:spPr>
          <a:xfrm>
            <a:off x="176915" y="2755900"/>
            <a:ext cx="1833457" cy="1549400"/>
          </a:xfrm>
          <a:prstGeom prst="rect">
            <a:avLst/>
          </a:prstGeom>
        </p:spPr>
      </p:pic>
      <p:pic>
        <p:nvPicPr>
          <p:cNvPr id="2" name="Picture 1">
            <a:extLst>
              <a:ext uri="{FF2B5EF4-FFF2-40B4-BE49-F238E27FC236}">
                <a16:creationId xmlns:a16="http://schemas.microsoft.com/office/drawing/2014/main" id="{6D95302D-1D4E-573A-6813-1617A4DC65AA}"/>
              </a:ext>
            </a:extLst>
          </p:cNvPr>
          <p:cNvPicPr>
            <a:picLocks noChangeAspect="1"/>
          </p:cNvPicPr>
          <p:nvPr/>
        </p:nvPicPr>
        <p:blipFill>
          <a:blip r:embed="rId3"/>
          <a:stretch>
            <a:fillRect/>
          </a:stretch>
        </p:blipFill>
        <p:spPr>
          <a:xfrm>
            <a:off x="6096000" y="1388597"/>
            <a:ext cx="6007395" cy="4250924"/>
          </a:xfrm>
          <a:prstGeom prst="rect">
            <a:avLst/>
          </a:prstGeom>
        </p:spPr>
      </p:pic>
    </p:spTree>
    <p:extLst>
      <p:ext uri="{BB962C8B-B14F-4D97-AF65-F5344CB8AC3E}">
        <p14:creationId xmlns:p14="http://schemas.microsoft.com/office/powerpoint/2010/main" val="3805044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44</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44682" y="0"/>
            <a:ext cx="6378977" cy="6858000"/>
          </a:xfrm>
          <a:prstGeom prst="rect">
            <a:avLst/>
          </a:prstGeom>
          <a:solidFill>
            <a:schemeClr val="bg1">
              <a:lumMod val="95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3. Lists the funding sources with the total contributions over 1,000,000 INR in descending order.</a:t>
            </a:r>
            <a:endParaRPr lang="en-US" sz="2400" dirty="0">
              <a:latin typeface="Times New Roman" panose="02020603050405020304" pitchFamily="18" charset="0"/>
              <a:cs typeface="Times New Roman" panose="02020603050405020304" pitchFamily="18" charset="0"/>
            </a:endParaRP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Source_name</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COUNT(*)→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Number_of_funding</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SUM(</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Total_amount_in_INR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SUM</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)&gt;1000000</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Source_name</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γ</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COUNT</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SUM(</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Funding_Sources</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Explanation:</a:t>
            </a:r>
          </a:p>
          <a:p>
            <a:pPr marL="0" indent="0" algn="just">
              <a:buFont typeface="Arial" panose="020B0604020202020204" pitchFamily="34" charset="0"/>
              <a:buNone/>
            </a:pPr>
            <a:r>
              <a:rPr lang="el-GR" dirty="0">
                <a:latin typeface="Times New Roman" panose="02020603050405020304" pitchFamily="18" charset="0"/>
                <a:cs typeface="Times New Roman" panose="02020603050405020304" pitchFamily="18" charset="0"/>
              </a:rPr>
              <a:t>γ</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Gamma) groups the </a:t>
            </a:r>
            <a:r>
              <a:rPr lang="en-CA" sz="1800" dirty="0" err="1">
                <a:latin typeface="Times New Roman" panose="02020603050405020304" pitchFamily="18" charset="0"/>
                <a:cs typeface="Times New Roman" panose="02020603050405020304" pitchFamily="18" charset="0"/>
              </a:rPr>
              <a:t>Funding_Sources</a:t>
            </a:r>
            <a:r>
              <a:rPr lang="en-CA" sz="1800" dirty="0">
                <a:latin typeface="Times New Roman" panose="02020603050405020304" pitchFamily="18" charset="0"/>
                <a:cs typeface="Times New Roman" panose="02020603050405020304" pitchFamily="18" charset="0"/>
              </a:rPr>
              <a:t> table by </a:t>
            </a:r>
            <a:r>
              <a:rPr lang="en-CA" sz="1800" dirty="0" err="1">
                <a:latin typeface="Times New Roman" panose="02020603050405020304" pitchFamily="18" charset="0"/>
                <a:cs typeface="Times New Roman" panose="02020603050405020304" pitchFamily="18" charset="0"/>
              </a:rPr>
              <a:t>Source_name</a:t>
            </a:r>
            <a:r>
              <a:rPr lang="en-CA" sz="1800" dirty="0">
                <a:latin typeface="Times New Roman" panose="02020603050405020304" pitchFamily="18" charset="0"/>
                <a:cs typeface="Times New Roman" panose="02020603050405020304" pitchFamily="18" charset="0"/>
              </a:rPr>
              <a:t> and calculates the count of fundings and total amount funded for each source. </a:t>
            </a:r>
            <a:r>
              <a:rPr lang="el-GR" dirty="0">
                <a:latin typeface="Times New Roman" panose="02020603050405020304" pitchFamily="18" charset="0"/>
                <a:cs typeface="Times New Roman" panose="02020603050405020304" pitchFamily="18" charset="0"/>
              </a:rPr>
              <a:t>σ</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Sigma) selects only those sources where the total amount is greater than 10,00,000 INR. </a:t>
            </a:r>
            <a:r>
              <a:rPr lang="el-GR" dirty="0">
                <a:latin typeface="Times New Roman" panose="02020603050405020304" pitchFamily="18" charset="0"/>
                <a:cs typeface="Times New Roman" panose="02020603050405020304" pitchFamily="18" charset="0"/>
              </a:rPr>
              <a:t>π </a:t>
            </a:r>
            <a:r>
              <a:rPr lang="el-GR" sz="1800" dirty="0">
                <a:latin typeface="Times New Roman" panose="02020603050405020304" pitchFamily="18" charset="0"/>
                <a:cs typeface="Times New Roman" panose="02020603050405020304" pitchFamily="18" charset="0"/>
              </a:rPr>
              <a:t>(</a:t>
            </a:r>
            <a:r>
              <a:rPr lang="en-CA" sz="1800" dirty="0">
                <a:latin typeface="Times New Roman" panose="02020603050405020304" pitchFamily="18" charset="0"/>
                <a:cs typeface="Times New Roman" panose="02020603050405020304" pitchFamily="18" charset="0"/>
              </a:rPr>
              <a:t>Pi) filters the columns </a:t>
            </a:r>
            <a:r>
              <a:rPr lang="en-CA" sz="1800" dirty="0" err="1">
                <a:latin typeface="Times New Roman" panose="02020603050405020304" pitchFamily="18" charset="0"/>
                <a:cs typeface="Times New Roman" panose="02020603050405020304" pitchFamily="18" charset="0"/>
              </a:rPr>
              <a:t>Source_name,Number_of_funding</a:t>
            </a:r>
            <a:r>
              <a:rPr lang="en-CA" sz="1800" dirty="0">
                <a:latin typeface="Times New Roman" panose="02020603050405020304" pitchFamily="18" charset="0"/>
                <a:cs typeface="Times New Roman" panose="02020603050405020304" pitchFamily="18" charset="0"/>
              </a:rPr>
              <a:t> (COUNT), and </a:t>
            </a:r>
            <a:r>
              <a:rPr lang="en-CA" sz="1800" dirty="0" err="1">
                <a:latin typeface="Times New Roman" panose="02020603050405020304" pitchFamily="18" charset="0"/>
                <a:cs typeface="Times New Roman" panose="02020603050405020304" pitchFamily="18" charset="0"/>
              </a:rPr>
              <a:t>Total_amount_in_INR</a:t>
            </a:r>
            <a:r>
              <a:rPr lang="en-CA" sz="1800" dirty="0">
                <a:latin typeface="Times New Roman" panose="02020603050405020304" pitchFamily="18" charset="0"/>
                <a:cs typeface="Times New Roman" panose="02020603050405020304" pitchFamily="18" charset="0"/>
              </a:rPr>
              <a:t> (SUM) from the filtered result.</a:t>
            </a:r>
            <a:endParaRPr lang="en-US" sz="18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4CB4C40-7627-5CAA-E17C-471F54E30034}"/>
              </a:ext>
            </a:extLst>
          </p:cNvPr>
          <p:cNvSpPr>
            <a:spLocks noGrp="1"/>
          </p:cNvSpPr>
          <p:nvPr>
            <p:ph type="title"/>
          </p:nvPr>
        </p:nvSpPr>
        <p:spPr>
          <a:xfrm>
            <a:off x="6547263" y="194967"/>
            <a:ext cx="6033089" cy="819866"/>
          </a:xfrm>
        </p:spPr>
        <p:txBody>
          <a:bodyPr>
            <a:normAutofit fontScale="90000"/>
          </a:bodyPr>
          <a:lstStyle/>
          <a:p>
            <a:r>
              <a:rPr lang="en-US" sz="4000" dirty="0">
                <a:latin typeface="Times New Roman" panose="02020603050405020304" pitchFamily="18" charset="0"/>
                <a:cs typeface="Times New Roman" panose="02020603050405020304" pitchFamily="18" charset="0"/>
              </a:rPr>
              <a:t>Basic Mathematical Notation</a:t>
            </a:r>
          </a:p>
        </p:txBody>
      </p:sp>
      <p:pic>
        <p:nvPicPr>
          <p:cNvPr id="7" name="Picture 6">
            <a:extLst>
              <a:ext uri="{FF2B5EF4-FFF2-40B4-BE49-F238E27FC236}">
                <a16:creationId xmlns:a16="http://schemas.microsoft.com/office/drawing/2014/main" id="{B3CC04E6-586D-8C74-5232-D67562C481D5}"/>
              </a:ext>
            </a:extLst>
          </p:cNvPr>
          <p:cNvPicPr>
            <a:picLocks noChangeAspect="1"/>
          </p:cNvPicPr>
          <p:nvPr/>
        </p:nvPicPr>
        <p:blipFill>
          <a:blip r:embed="rId3"/>
          <a:stretch>
            <a:fillRect/>
          </a:stretch>
        </p:blipFill>
        <p:spPr>
          <a:xfrm>
            <a:off x="137001" y="2654300"/>
            <a:ext cx="1833457" cy="1549400"/>
          </a:xfrm>
          <a:prstGeom prst="rect">
            <a:avLst/>
          </a:prstGeom>
        </p:spPr>
      </p:pic>
      <p:pic>
        <p:nvPicPr>
          <p:cNvPr id="2" name="Picture 1">
            <a:extLst>
              <a:ext uri="{FF2B5EF4-FFF2-40B4-BE49-F238E27FC236}">
                <a16:creationId xmlns:a16="http://schemas.microsoft.com/office/drawing/2014/main" id="{CDA95B42-67D1-E78A-A9C4-490221A13DEF}"/>
              </a:ext>
            </a:extLst>
          </p:cNvPr>
          <p:cNvPicPr>
            <a:picLocks noChangeAspect="1"/>
          </p:cNvPicPr>
          <p:nvPr/>
        </p:nvPicPr>
        <p:blipFill>
          <a:blip r:embed="rId4"/>
          <a:stretch>
            <a:fillRect/>
          </a:stretch>
        </p:blipFill>
        <p:spPr>
          <a:xfrm>
            <a:off x="6732270" y="1257300"/>
            <a:ext cx="5320030" cy="4845788"/>
          </a:xfrm>
          <a:prstGeom prst="rect">
            <a:avLst/>
          </a:prstGeom>
        </p:spPr>
      </p:pic>
    </p:spTree>
    <p:extLst>
      <p:ext uri="{BB962C8B-B14F-4D97-AF65-F5344CB8AC3E}">
        <p14:creationId xmlns:p14="http://schemas.microsoft.com/office/powerpoint/2010/main" val="3799284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45</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 y="0"/>
            <a:ext cx="5652384" cy="6858000"/>
          </a:xfrm>
          <a:prstGeom prst="rect">
            <a:avLst/>
          </a:prstGeom>
          <a:solidFill>
            <a:schemeClr val="bg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4. Lists the funding sources after 2023-01-01 and with amounts greater than 2,000,000 INR.</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Funding_id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Project_id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Source_name</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sz="2400" kern="100" baseline="-25000" dirty="0">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Funding_date</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&gt;2000000 </a:t>
            </a:r>
            <a:r>
              <a:rPr lang="en-CA" sz="2400" kern="100" baseline="-25000" dirty="0">
                <a:effectLst/>
                <a:latin typeface="Cambria Math" panose="02040503050406030204" pitchFamily="18" charset="0"/>
                <a:ea typeface="Calibri" panose="020F0502020204030204" pitchFamily="34" charset="0"/>
                <a:cs typeface="Cambria Math" panose="02040503050406030204" pitchFamily="18" charset="0"/>
              </a:rPr>
              <a:t>∨</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Funding_date</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&lt;′2023-01-01′</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Funding_Sources</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Explanation:</a:t>
            </a:r>
          </a:p>
          <a:p>
            <a:pPr marL="0" indent="0" algn="just">
              <a:buFont typeface="Arial" panose="020B0604020202020204" pitchFamily="34" charset="0"/>
              <a:buNone/>
            </a:pPr>
            <a:r>
              <a:rPr lang="el-GR" dirty="0">
                <a:latin typeface="Times New Roman" panose="02020603050405020304" pitchFamily="18" charset="0"/>
                <a:cs typeface="Times New Roman" panose="02020603050405020304" pitchFamily="18" charset="0"/>
              </a:rPr>
              <a:t>σ</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Sigma) selects only those funding records where the amount is greater than 20,00,000 INR or the funding date is before January 1, 2023. </a:t>
            </a:r>
            <a:r>
              <a:rPr lang="el-GR" dirty="0">
                <a:latin typeface="Times New Roman" panose="02020603050405020304" pitchFamily="18" charset="0"/>
                <a:cs typeface="Times New Roman" panose="02020603050405020304" pitchFamily="18" charset="0"/>
              </a:rPr>
              <a:t>π</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Pi) projects the columns </a:t>
            </a:r>
            <a:r>
              <a:rPr lang="en-CA" sz="1800" dirty="0" err="1">
                <a:latin typeface="Times New Roman" panose="02020603050405020304" pitchFamily="18" charset="0"/>
                <a:cs typeface="Times New Roman" panose="02020603050405020304" pitchFamily="18" charset="0"/>
              </a:rPr>
              <a:t>Funding_id</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Project_id</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Source_name</a:t>
            </a:r>
            <a:r>
              <a:rPr lang="en-CA" sz="1800" dirty="0">
                <a:latin typeface="Times New Roman" panose="02020603050405020304" pitchFamily="18" charset="0"/>
                <a:cs typeface="Times New Roman" panose="02020603050405020304" pitchFamily="18" charset="0"/>
              </a:rPr>
              <a:t>, Amount (renamed as </a:t>
            </a:r>
            <a:r>
              <a:rPr lang="en-CA" sz="1800" dirty="0" err="1">
                <a:latin typeface="Times New Roman" panose="02020603050405020304" pitchFamily="18" charset="0"/>
                <a:cs typeface="Times New Roman" panose="02020603050405020304" pitchFamily="18" charset="0"/>
              </a:rPr>
              <a:t>Amount_in_INR</a:t>
            </a:r>
            <a:r>
              <a:rPr lang="en-CA" sz="1800" dirty="0">
                <a:latin typeface="Times New Roman" panose="02020603050405020304" pitchFamily="18" charset="0"/>
                <a:cs typeface="Times New Roman" panose="02020603050405020304" pitchFamily="18" charset="0"/>
              </a:rPr>
              <a:t>), and </a:t>
            </a:r>
            <a:r>
              <a:rPr lang="en-CA" sz="1800" dirty="0" err="1">
                <a:latin typeface="Times New Roman" panose="02020603050405020304" pitchFamily="18" charset="0"/>
                <a:cs typeface="Times New Roman" panose="02020603050405020304" pitchFamily="18" charset="0"/>
              </a:rPr>
              <a:t>Funding_date</a:t>
            </a:r>
            <a:r>
              <a:rPr lang="en-CA" sz="1800" dirty="0">
                <a:latin typeface="Times New Roman" panose="02020603050405020304" pitchFamily="18" charset="0"/>
                <a:cs typeface="Times New Roman" panose="02020603050405020304" pitchFamily="18" charset="0"/>
              </a:rPr>
              <a:t> from the </a:t>
            </a:r>
            <a:r>
              <a:rPr lang="en-CA" sz="1800" dirty="0" err="1">
                <a:latin typeface="Times New Roman" panose="02020603050405020304" pitchFamily="18" charset="0"/>
                <a:cs typeface="Times New Roman" panose="02020603050405020304" pitchFamily="18" charset="0"/>
              </a:rPr>
              <a:t>Funding_Sources</a:t>
            </a:r>
            <a:r>
              <a:rPr lang="en-CA" sz="1800" dirty="0">
                <a:latin typeface="Times New Roman" panose="02020603050405020304" pitchFamily="18" charset="0"/>
                <a:cs typeface="Times New Roman" panose="02020603050405020304" pitchFamily="18" charset="0"/>
              </a:rPr>
              <a:t> table.</a:t>
            </a:r>
            <a:endParaRPr lang="en-US" sz="18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0CFCA407-7113-839E-536F-083A69BB7592}"/>
              </a:ext>
            </a:extLst>
          </p:cNvPr>
          <p:cNvSpPr txBox="1">
            <a:spLocks/>
          </p:cNvSpPr>
          <p:nvPr/>
        </p:nvSpPr>
        <p:spPr>
          <a:xfrm>
            <a:off x="5652385" y="136525"/>
            <a:ext cx="6033089" cy="819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Basic Mathematical Notation</a:t>
            </a:r>
          </a:p>
        </p:txBody>
      </p:sp>
      <p:pic>
        <p:nvPicPr>
          <p:cNvPr id="10" name="Picture 9">
            <a:extLst>
              <a:ext uri="{FF2B5EF4-FFF2-40B4-BE49-F238E27FC236}">
                <a16:creationId xmlns:a16="http://schemas.microsoft.com/office/drawing/2014/main" id="{58E80605-8D56-1FEB-6BC5-954B05088431}"/>
              </a:ext>
            </a:extLst>
          </p:cNvPr>
          <p:cNvPicPr>
            <a:picLocks noChangeAspect="1"/>
          </p:cNvPicPr>
          <p:nvPr/>
        </p:nvPicPr>
        <p:blipFill>
          <a:blip r:embed="rId2"/>
          <a:stretch>
            <a:fillRect/>
          </a:stretch>
        </p:blipFill>
        <p:spPr>
          <a:xfrm>
            <a:off x="112823" y="2808514"/>
            <a:ext cx="1833457" cy="1549400"/>
          </a:xfrm>
          <a:prstGeom prst="rect">
            <a:avLst/>
          </a:prstGeom>
        </p:spPr>
      </p:pic>
      <p:pic>
        <p:nvPicPr>
          <p:cNvPr id="2" name="Picture 1">
            <a:extLst>
              <a:ext uri="{FF2B5EF4-FFF2-40B4-BE49-F238E27FC236}">
                <a16:creationId xmlns:a16="http://schemas.microsoft.com/office/drawing/2014/main" id="{8225F7A4-FB33-7723-16FA-05991E3B609C}"/>
              </a:ext>
            </a:extLst>
          </p:cNvPr>
          <p:cNvPicPr>
            <a:picLocks noChangeAspect="1"/>
          </p:cNvPicPr>
          <p:nvPr/>
        </p:nvPicPr>
        <p:blipFill>
          <a:blip r:embed="rId3"/>
          <a:stretch>
            <a:fillRect/>
          </a:stretch>
        </p:blipFill>
        <p:spPr>
          <a:xfrm>
            <a:off x="5684873" y="1196014"/>
            <a:ext cx="6359489" cy="4407343"/>
          </a:xfrm>
          <a:prstGeom prst="rect">
            <a:avLst/>
          </a:prstGeom>
        </p:spPr>
      </p:pic>
    </p:spTree>
    <p:extLst>
      <p:ext uri="{BB962C8B-B14F-4D97-AF65-F5344CB8AC3E}">
        <p14:creationId xmlns:p14="http://schemas.microsoft.com/office/powerpoint/2010/main" val="95308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46</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 y="0"/>
            <a:ext cx="6201103" cy="6858000"/>
          </a:xfrm>
          <a:prstGeom prst="rect">
            <a:avLst/>
          </a:prstGeom>
          <a:solidFill>
            <a:schemeClr val="bg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5. List the temples that have no 'Planned' restoration projects.</a:t>
            </a:r>
          </a:p>
          <a:p>
            <a:pPr marL="0" indent="0">
              <a:buNone/>
            </a:pP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t.Temples</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Temples) </a:t>
            </a:r>
            <a:r>
              <a:rPr lang="en-CA" sz="24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rp.Status</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 ′Planned′​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US"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a:t>
            </a:r>
            <a:r>
              <a:rPr lang="en-US"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Restoration_Projects</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Explanation:</a:t>
            </a:r>
          </a:p>
          <a:p>
            <a:pPr marL="0" indent="0">
              <a:buFont typeface="Arial" panose="020B0604020202020204" pitchFamily="34" charset="0"/>
              <a:buNone/>
            </a:pPr>
            <a:r>
              <a:rPr lang="el-GR" dirty="0">
                <a:latin typeface="Times New Roman" panose="02020603050405020304" pitchFamily="18" charset="0"/>
                <a:cs typeface="Times New Roman" panose="02020603050405020304" pitchFamily="18" charset="0"/>
              </a:rPr>
              <a:t>ρ</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Rho) renames the Temples table as t and the </a:t>
            </a:r>
            <a:r>
              <a:rPr lang="en-CA" sz="1800" dirty="0" err="1">
                <a:latin typeface="Times New Roman" panose="02020603050405020304" pitchFamily="18" charset="0"/>
                <a:cs typeface="Times New Roman" panose="02020603050405020304" pitchFamily="18" charset="0"/>
              </a:rPr>
              <a:t>Restoration_Projects</a:t>
            </a:r>
            <a:r>
              <a:rPr lang="en-CA" sz="1800" dirty="0">
                <a:latin typeface="Times New Roman" panose="02020603050405020304" pitchFamily="18" charset="0"/>
                <a:cs typeface="Times New Roman" panose="02020603050405020304" pitchFamily="18" charset="0"/>
              </a:rPr>
              <a:t> table as </a:t>
            </a:r>
            <a:r>
              <a:rPr lang="en-CA" sz="1800" dirty="0" err="1">
                <a:latin typeface="Times New Roman" panose="02020603050405020304" pitchFamily="18" charset="0"/>
                <a:cs typeface="Times New Roman" panose="02020603050405020304" pitchFamily="18" charset="0"/>
              </a:rPr>
              <a:t>rp</a:t>
            </a:r>
            <a:r>
              <a:rPr lang="en-CA" sz="1800" dirty="0">
                <a:latin typeface="Times New Roman" panose="02020603050405020304" pitchFamily="18" charset="0"/>
                <a:cs typeface="Times New Roman" panose="02020603050405020304" pitchFamily="18" charset="0"/>
              </a:rPr>
              <a:t> for easier reference.</a:t>
            </a:r>
            <a:br>
              <a:rPr lang="en-CA" sz="1800" dirty="0">
                <a:latin typeface="Times New Roman" panose="02020603050405020304" pitchFamily="18" charset="0"/>
                <a:cs typeface="Times New Roman" panose="02020603050405020304" pitchFamily="18" charset="0"/>
              </a:rPr>
            </a:br>
            <a:r>
              <a:rPr lang="el-GR" dirty="0">
                <a:latin typeface="Times New Roman" panose="02020603050405020304" pitchFamily="18" charset="0"/>
                <a:cs typeface="Times New Roman" panose="02020603050405020304" pitchFamily="18" charset="0"/>
              </a:rPr>
              <a:t>σ </a:t>
            </a:r>
            <a:r>
              <a:rPr lang="el-GR" sz="1800" dirty="0">
                <a:latin typeface="Times New Roman" panose="02020603050405020304" pitchFamily="18" charset="0"/>
                <a:cs typeface="Times New Roman" panose="02020603050405020304" pitchFamily="18" charset="0"/>
              </a:rPr>
              <a:t>(</a:t>
            </a:r>
            <a:r>
              <a:rPr lang="en-CA" sz="1800" dirty="0">
                <a:latin typeface="Times New Roman" panose="02020603050405020304" pitchFamily="18" charset="0"/>
                <a:cs typeface="Times New Roman" panose="02020603050405020304" pitchFamily="18" charset="0"/>
              </a:rPr>
              <a:t>Sigma) selects only those restoration projects from </a:t>
            </a:r>
            <a:r>
              <a:rPr lang="en-CA" sz="1800" dirty="0" err="1">
                <a:latin typeface="Times New Roman" panose="02020603050405020304" pitchFamily="18" charset="0"/>
                <a:cs typeface="Times New Roman" panose="02020603050405020304" pitchFamily="18" charset="0"/>
              </a:rPr>
              <a:t>rp</a:t>
            </a:r>
            <a:r>
              <a:rPr lang="en-CA" sz="1800" dirty="0">
                <a:latin typeface="Times New Roman" panose="02020603050405020304" pitchFamily="18" charset="0"/>
                <a:cs typeface="Times New Roman" panose="02020603050405020304" pitchFamily="18" charset="0"/>
              </a:rPr>
              <a:t> where the status is 'Planned'.</a:t>
            </a:r>
            <a:br>
              <a:rPr lang="en-CA" sz="1800" dirty="0">
                <a:latin typeface="Times New Roman" panose="02020603050405020304" pitchFamily="18" charset="0"/>
                <a:cs typeface="Times New Roman" panose="02020603050405020304" pitchFamily="18" charset="0"/>
              </a:rPr>
            </a:br>
            <a:r>
              <a:rPr lang="el-GR" dirty="0">
                <a:latin typeface="Times New Roman" panose="02020603050405020304" pitchFamily="18" charset="0"/>
                <a:cs typeface="Times New Roman" panose="02020603050405020304" pitchFamily="18" charset="0"/>
              </a:rPr>
              <a:t>π </a:t>
            </a:r>
            <a:r>
              <a:rPr lang="el-GR" sz="1800" dirty="0">
                <a:latin typeface="Times New Roman" panose="02020603050405020304" pitchFamily="18" charset="0"/>
                <a:cs typeface="Times New Roman" panose="02020603050405020304" pitchFamily="18" charset="0"/>
              </a:rPr>
              <a:t>(</a:t>
            </a:r>
            <a:r>
              <a:rPr lang="en-CA" sz="1800" dirty="0">
                <a:latin typeface="Times New Roman" panose="02020603050405020304" pitchFamily="18" charset="0"/>
                <a:cs typeface="Times New Roman" panose="02020603050405020304" pitchFamily="18" charset="0"/>
              </a:rPr>
              <a:t>Pi) projects the </a:t>
            </a:r>
            <a:r>
              <a:rPr lang="en-CA" sz="1800" dirty="0" err="1">
                <a:latin typeface="Times New Roman" panose="02020603050405020304" pitchFamily="18" charset="0"/>
                <a:cs typeface="Times New Roman" panose="02020603050405020304" pitchFamily="18" charset="0"/>
              </a:rPr>
              <a:t>Temple_id</a:t>
            </a:r>
            <a:r>
              <a:rPr lang="en-CA" sz="1800" dirty="0">
                <a:latin typeface="Times New Roman" panose="02020603050405020304" pitchFamily="18" charset="0"/>
                <a:cs typeface="Times New Roman" panose="02020603050405020304" pitchFamily="18" charset="0"/>
              </a:rPr>
              <a:t> from both tables.</a:t>
            </a:r>
            <a:br>
              <a:rPr lang="en-CA" sz="1800" dirty="0">
                <a:latin typeface="Times New Roman" panose="02020603050405020304" pitchFamily="18" charset="0"/>
                <a:cs typeface="Times New Roman" panose="02020603050405020304" pitchFamily="18" charset="0"/>
              </a:rPr>
            </a:br>
            <a:r>
              <a:rPr lang="en-CA" sz="1800" dirty="0">
                <a:latin typeface="Times New Roman" panose="02020603050405020304" pitchFamily="18" charset="0"/>
                <a:cs typeface="Times New Roman" panose="02020603050405020304" pitchFamily="18" charset="0"/>
              </a:rPr>
              <a:t>The </a:t>
            </a:r>
            <a:r>
              <a:rPr lang="en-CA" dirty="0">
                <a:latin typeface="Times New Roman" panose="02020603050405020304" pitchFamily="18" charset="0"/>
                <a:cs typeface="Times New Roman" panose="02020603050405020304" pitchFamily="18" charset="0"/>
              </a:rPr>
              <a:t>−</a:t>
            </a:r>
            <a:r>
              <a:rPr lang="en-CA" sz="1800" dirty="0">
                <a:latin typeface="Times New Roman" panose="02020603050405020304" pitchFamily="18" charset="0"/>
                <a:cs typeface="Times New Roman" panose="02020603050405020304" pitchFamily="18" charset="0"/>
              </a:rPr>
              <a:t> (Set Difference) finds temples from t that do not have any 'Planned' restoration project in </a:t>
            </a:r>
            <a:r>
              <a:rPr lang="en-CA" sz="1800" dirty="0" err="1">
                <a:latin typeface="Times New Roman" panose="02020603050405020304" pitchFamily="18" charset="0"/>
                <a:cs typeface="Times New Roman" panose="02020603050405020304" pitchFamily="18" charset="0"/>
              </a:rPr>
              <a:t>rp</a:t>
            </a:r>
            <a:r>
              <a:rPr lang="en-CA"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A13A5F01-637C-FBBB-F537-06C12732A44D}"/>
              </a:ext>
            </a:extLst>
          </p:cNvPr>
          <p:cNvSpPr txBox="1">
            <a:spLocks/>
          </p:cNvSpPr>
          <p:nvPr/>
        </p:nvSpPr>
        <p:spPr>
          <a:xfrm>
            <a:off x="6096000" y="91717"/>
            <a:ext cx="6033089" cy="81986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Basic Mathematical Notations</a:t>
            </a:r>
          </a:p>
        </p:txBody>
      </p:sp>
      <p:pic>
        <p:nvPicPr>
          <p:cNvPr id="10" name="Picture 9">
            <a:extLst>
              <a:ext uri="{FF2B5EF4-FFF2-40B4-BE49-F238E27FC236}">
                <a16:creationId xmlns:a16="http://schemas.microsoft.com/office/drawing/2014/main" id="{75C0EEF4-AA7F-FA6A-19BA-39488CB76B8A}"/>
              </a:ext>
            </a:extLst>
          </p:cNvPr>
          <p:cNvPicPr>
            <a:picLocks noChangeAspect="1"/>
          </p:cNvPicPr>
          <p:nvPr/>
        </p:nvPicPr>
        <p:blipFill>
          <a:blip r:embed="rId2"/>
          <a:stretch>
            <a:fillRect/>
          </a:stretch>
        </p:blipFill>
        <p:spPr>
          <a:xfrm>
            <a:off x="136071" y="2121190"/>
            <a:ext cx="1833457" cy="1549400"/>
          </a:xfrm>
          <a:prstGeom prst="rect">
            <a:avLst/>
          </a:prstGeom>
        </p:spPr>
      </p:pic>
      <p:pic>
        <p:nvPicPr>
          <p:cNvPr id="2" name="Picture 1">
            <a:extLst>
              <a:ext uri="{FF2B5EF4-FFF2-40B4-BE49-F238E27FC236}">
                <a16:creationId xmlns:a16="http://schemas.microsoft.com/office/drawing/2014/main" id="{FB784198-B8D1-735C-997C-3E9DBFFF32B6}"/>
              </a:ext>
            </a:extLst>
          </p:cNvPr>
          <p:cNvPicPr>
            <a:picLocks noChangeAspect="1"/>
          </p:cNvPicPr>
          <p:nvPr/>
        </p:nvPicPr>
        <p:blipFill>
          <a:blip r:embed="rId3"/>
          <a:stretch>
            <a:fillRect/>
          </a:stretch>
        </p:blipFill>
        <p:spPr>
          <a:xfrm>
            <a:off x="6337174" y="968853"/>
            <a:ext cx="5210808" cy="5403473"/>
          </a:xfrm>
          <a:prstGeom prst="rect">
            <a:avLst/>
          </a:prstGeom>
        </p:spPr>
      </p:pic>
    </p:spTree>
    <p:extLst>
      <p:ext uri="{BB962C8B-B14F-4D97-AF65-F5344CB8AC3E}">
        <p14:creationId xmlns:p14="http://schemas.microsoft.com/office/powerpoint/2010/main" val="4060751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EBB4-B0F9-9C6B-7B7C-D63C3DEEEB23}"/>
              </a:ext>
            </a:extLst>
          </p:cNvPr>
          <p:cNvSpPr>
            <a:spLocks noGrp="1"/>
          </p:cNvSpPr>
          <p:nvPr>
            <p:ph type="title"/>
          </p:nvPr>
        </p:nvSpPr>
        <p:spPr>
          <a:xfrm>
            <a:off x="5869171" y="166725"/>
            <a:ext cx="6311307" cy="743010"/>
          </a:xfrm>
        </p:spPr>
        <p:txBody>
          <a:bodyPr>
            <a:normAutofit/>
          </a:bodyPr>
          <a:lstStyle/>
          <a:p>
            <a:r>
              <a:rPr lang="en-US" sz="3200" dirty="0">
                <a:latin typeface="Times New Roman" panose="02020603050405020304" pitchFamily="18" charset="0"/>
                <a:cs typeface="Times New Roman" panose="02020603050405020304" pitchFamily="18" charset="0"/>
              </a:rPr>
              <a:t>Intermediate Mathematical Notations</a:t>
            </a:r>
            <a:endParaRPr lang="en-US" sz="3200" dirty="0"/>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269819" y="6492874"/>
            <a:ext cx="2743200" cy="365125"/>
          </a:xfrm>
        </p:spPr>
        <p:txBody>
          <a:bodyPr/>
          <a:lstStyle/>
          <a:p>
            <a:fld id="{FF412A3B-0EF9-4AA3-A0BB-B2D9458C88DF}" type="slidenum">
              <a:rPr lang="en-US" smtClean="0"/>
              <a:t>47</a:t>
            </a:fld>
            <a:endParaRPr lang="en-US" dirty="0"/>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11521" y="0"/>
            <a:ext cx="5975624" cy="68579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sz="2000" dirty="0">
                <a:latin typeface="Times New Roman" panose="02020603050405020304" pitchFamily="18" charset="0"/>
                <a:cs typeface="Times New Roman" panose="02020603050405020304" pitchFamily="18" charset="0"/>
              </a:rPr>
              <a:t>List all the temples and show the temple's condition assessments with the date of inspection.</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t.Temple_id</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t.Name</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c.Condition_date</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Date_of_inspection</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c.Structural_integrity</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Temples </a:t>
            </a:r>
            <a:r>
              <a:rPr lang="en-CA"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t.Temple_id</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c.Temple_id</a:t>
            </a:r>
            <a:endPar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Temple_Conditions</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buNone/>
            </a:pPr>
            <a:r>
              <a:rPr lang="el-GR" dirty="0">
                <a:latin typeface="Times New Roman" panose="02020603050405020304" pitchFamily="18" charset="0"/>
                <a:cs typeface="Times New Roman" panose="02020603050405020304" pitchFamily="18" charset="0"/>
              </a:rPr>
              <a:t>ρ</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Rho) renames the Temples table as t and the </a:t>
            </a:r>
            <a:r>
              <a:rPr lang="en-CA" sz="1800" dirty="0" err="1">
                <a:latin typeface="Times New Roman" panose="02020603050405020304" pitchFamily="18" charset="0"/>
                <a:cs typeface="Times New Roman" panose="02020603050405020304" pitchFamily="18" charset="0"/>
              </a:rPr>
              <a:t>Temple_Conditions</a:t>
            </a:r>
            <a:r>
              <a:rPr lang="en-CA" sz="1800" dirty="0">
                <a:latin typeface="Times New Roman" panose="02020603050405020304" pitchFamily="18" charset="0"/>
                <a:cs typeface="Times New Roman" panose="02020603050405020304" pitchFamily="18" charset="0"/>
              </a:rPr>
              <a:t> table as c for easier reference.</a:t>
            </a:r>
            <a:br>
              <a:rPr lang="en-CA" sz="1800"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(Left Join) combines all temples from t with matching condition records from c based on </a:t>
            </a:r>
            <a:r>
              <a:rPr lang="en-CA" sz="1800" dirty="0" err="1">
                <a:latin typeface="Times New Roman" panose="02020603050405020304" pitchFamily="18" charset="0"/>
                <a:cs typeface="Times New Roman" panose="02020603050405020304" pitchFamily="18" charset="0"/>
              </a:rPr>
              <a:t>Temple_id</a:t>
            </a:r>
            <a:r>
              <a:rPr lang="en-CA" sz="1800" dirty="0">
                <a:latin typeface="Times New Roman" panose="02020603050405020304" pitchFamily="18" charset="0"/>
                <a:cs typeface="Times New Roman" panose="02020603050405020304" pitchFamily="18" charset="0"/>
              </a:rPr>
              <a:t>.</a:t>
            </a:r>
            <a:br>
              <a:rPr lang="en-CA" sz="1800" dirty="0">
                <a:latin typeface="Times New Roman" panose="02020603050405020304" pitchFamily="18" charset="0"/>
                <a:cs typeface="Times New Roman" panose="02020603050405020304" pitchFamily="18" charset="0"/>
              </a:rPr>
            </a:br>
            <a:r>
              <a:rPr lang="el-GR" dirty="0">
                <a:latin typeface="Times New Roman" panose="02020603050405020304" pitchFamily="18" charset="0"/>
                <a:cs typeface="Times New Roman" panose="02020603050405020304" pitchFamily="18" charset="0"/>
              </a:rPr>
              <a:t>π</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Pi) projects the columns </a:t>
            </a:r>
            <a:r>
              <a:rPr lang="en-CA" sz="1800" dirty="0" err="1">
                <a:latin typeface="Times New Roman" panose="02020603050405020304" pitchFamily="18" charset="0"/>
                <a:cs typeface="Times New Roman" panose="02020603050405020304" pitchFamily="18" charset="0"/>
              </a:rPr>
              <a:t>Temple_id</a:t>
            </a:r>
            <a:r>
              <a:rPr lang="en-CA" sz="1800" dirty="0">
                <a:latin typeface="Times New Roman" panose="02020603050405020304" pitchFamily="18" charset="0"/>
                <a:cs typeface="Times New Roman" panose="02020603050405020304" pitchFamily="18" charset="0"/>
              </a:rPr>
              <a:t>, Name, </a:t>
            </a:r>
            <a:r>
              <a:rPr lang="en-CA" sz="1800" dirty="0" err="1">
                <a:latin typeface="Times New Roman" panose="02020603050405020304" pitchFamily="18" charset="0"/>
                <a:cs typeface="Times New Roman" panose="02020603050405020304" pitchFamily="18" charset="0"/>
              </a:rPr>
              <a:t>Condition_date</a:t>
            </a:r>
            <a:r>
              <a:rPr lang="en-CA" sz="1800" dirty="0">
                <a:latin typeface="Times New Roman" panose="02020603050405020304" pitchFamily="18" charset="0"/>
                <a:cs typeface="Times New Roman" panose="02020603050405020304" pitchFamily="18" charset="0"/>
              </a:rPr>
              <a:t> (renamed as </a:t>
            </a:r>
            <a:r>
              <a:rPr lang="en-CA" sz="1800" dirty="0" err="1">
                <a:latin typeface="Times New Roman" panose="02020603050405020304" pitchFamily="18" charset="0"/>
                <a:cs typeface="Times New Roman" panose="02020603050405020304" pitchFamily="18" charset="0"/>
              </a:rPr>
              <a:t>Date_of_inspection</a:t>
            </a:r>
            <a:r>
              <a:rPr lang="en-CA" sz="1800" dirty="0">
                <a:latin typeface="Times New Roman" panose="02020603050405020304" pitchFamily="18" charset="0"/>
                <a:cs typeface="Times New Roman" panose="02020603050405020304" pitchFamily="18" charset="0"/>
              </a:rPr>
              <a:t>), and </a:t>
            </a:r>
            <a:r>
              <a:rPr lang="en-CA" sz="1800" dirty="0" err="1">
                <a:latin typeface="Times New Roman" panose="02020603050405020304" pitchFamily="18" charset="0"/>
                <a:cs typeface="Times New Roman" panose="02020603050405020304" pitchFamily="18" charset="0"/>
              </a:rPr>
              <a:t>Structural_integrity</a:t>
            </a:r>
            <a:r>
              <a:rPr lang="en-CA" sz="1800" dirty="0">
                <a:latin typeface="Times New Roman" panose="02020603050405020304" pitchFamily="18" charset="0"/>
                <a:cs typeface="Times New Roman" panose="02020603050405020304" pitchFamily="18" charset="0"/>
              </a:rPr>
              <a:t> from the joined result.</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2944BB-C2F0-2178-B58F-9BF333F84B6E}"/>
              </a:ext>
            </a:extLst>
          </p:cNvPr>
          <p:cNvPicPr>
            <a:picLocks noChangeAspect="1"/>
          </p:cNvPicPr>
          <p:nvPr/>
        </p:nvPicPr>
        <p:blipFill>
          <a:blip r:embed="rId2"/>
          <a:stretch>
            <a:fillRect/>
          </a:stretch>
        </p:blipFill>
        <p:spPr>
          <a:xfrm>
            <a:off x="6204856" y="1148315"/>
            <a:ext cx="5724873" cy="5349600"/>
          </a:xfrm>
          <a:prstGeom prst="rect">
            <a:avLst/>
          </a:prstGeom>
        </p:spPr>
      </p:pic>
      <p:pic>
        <p:nvPicPr>
          <p:cNvPr id="3" name="Picture 2">
            <a:extLst>
              <a:ext uri="{FF2B5EF4-FFF2-40B4-BE49-F238E27FC236}">
                <a16:creationId xmlns:a16="http://schemas.microsoft.com/office/drawing/2014/main" id="{709A2CBE-0FD4-B288-67BA-0CF88D15D27E}"/>
              </a:ext>
            </a:extLst>
          </p:cNvPr>
          <p:cNvPicPr>
            <a:picLocks noChangeAspect="1"/>
          </p:cNvPicPr>
          <p:nvPr/>
        </p:nvPicPr>
        <p:blipFill>
          <a:blip r:embed="rId3"/>
          <a:stretch>
            <a:fillRect/>
          </a:stretch>
        </p:blipFill>
        <p:spPr>
          <a:xfrm>
            <a:off x="4394942" y="2679976"/>
            <a:ext cx="1352715" cy="1143139"/>
          </a:xfrm>
          <a:prstGeom prst="rect">
            <a:avLst/>
          </a:prstGeom>
        </p:spPr>
      </p:pic>
    </p:spTree>
    <p:extLst>
      <p:ext uri="{BB962C8B-B14F-4D97-AF65-F5344CB8AC3E}">
        <p14:creationId xmlns:p14="http://schemas.microsoft.com/office/powerpoint/2010/main" val="1902279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p:txBody>
          <a:bodyPr/>
          <a:lstStyle/>
          <a:p>
            <a:fld id="{FF412A3B-0EF9-4AA3-A0BB-B2D9458C88DF}" type="slidenum">
              <a:rPr lang="en-US" smtClean="0"/>
              <a:t>48</a:t>
            </a:fld>
            <a:endParaRPr lang="en-US"/>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 y="0"/>
            <a:ext cx="6333313" cy="68579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2. List the name of all stakeholders and the reports submitted by them.(including those with no reports).</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s.Stakeholder_id</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s.Name</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Stakeholder_Name</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r.Report_id</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r.Report_date</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Stakeholders </a:t>
            </a:r>
            <a:r>
              <a:rPr lang="en-CA"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s.Stakeholder_id</a:t>
            </a:r>
            <a:r>
              <a:rPr lang="en-CA"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r.Stakeholder_id</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kern="100" dirty="0" err="1">
                <a:effectLst/>
                <a:latin typeface="Times New Roman" panose="02020603050405020304" pitchFamily="18" charset="0"/>
                <a:ea typeface="Calibri" panose="020F0502020204030204" pitchFamily="34" charset="0"/>
                <a:cs typeface="Times New Roman" panose="02020603050405020304" pitchFamily="18" charset="0"/>
              </a:rPr>
              <a:t>Stakeholder_Reports</a:t>
            </a:r>
            <a:r>
              <a:rPr lang="en-CA"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Explanation:</a:t>
            </a:r>
          </a:p>
          <a:p>
            <a:pPr marL="0" indent="0">
              <a:buNone/>
            </a:pPr>
            <a:r>
              <a:rPr lang="el-GR" dirty="0">
                <a:latin typeface="Times New Roman" panose="02020603050405020304" pitchFamily="18" charset="0"/>
                <a:cs typeface="Times New Roman" panose="02020603050405020304" pitchFamily="18" charset="0"/>
              </a:rPr>
              <a:t>ρ</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Rho) renames the Stakeholders table as s and the </a:t>
            </a:r>
            <a:r>
              <a:rPr lang="en-CA" sz="1800" dirty="0" err="1">
                <a:latin typeface="Times New Roman" panose="02020603050405020304" pitchFamily="18" charset="0"/>
                <a:cs typeface="Times New Roman" panose="02020603050405020304" pitchFamily="18" charset="0"/>
              </a:rPr>
              <a:t>Stakeholder_Reports</a:t>
            </a:r>
            <a:r>
              <a:rPr lang="en-CA" sz="1800" dirty="0">
                <a:latin typeface="Times New Roman" panose="02020603050405020304" pitchFamily="18" charset="0"/>
                <a:cs typeface="Times New Roman" panose="02020603050405020304" pitchFamily="18" charset="0"/>
              </a:rPr>
              <a:t> table as r for easier reference.</a:t>
            </a:r>
            <a:br>
              <a:rPr lang="en-CA" sz="1800"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(Right Join) combines all reports from r with matching stakeholder details from s based on </a:t>
            </a:r>
            <a:r>
              <a:rPr lang="en-CA" sz="1800" dirty="0" err="1">
                <a:latin typeface="Times New Roman" panose="02020603050405020304" pitchFamily="18" charset="0"/>
                <a:cs typeface="Times New Roman" panose="02020603050405020304" pitchFamily="18" charset="0"/>
              </a:rPr>
              <a:t>Stakeholder_id</a:t>
            </a:r>
            <a:r>
              <a:rPr lang="en-CA" sz="1800" dirty="0">
                <a:latin typeface="Times New Roman" panose="02020603050405020304" pitchFamily="18" charset="0"/>
                <a:cs typeface="Times New Roman" panose="02020603050405020304" pitchFamily="18" charset="0"/>
              </a:rPr>
              <a:t>.</a:t>
            </a:r>
            <a:br>
              <a:rPr lang="en-CA" sz="1800" dirty="0">
                <a:latin typeface="Times New Roman" panose="02020603050405020304" pitchFamily="18" charset="0"/>
                <a:cs typeface="Times New Roman" panose="02020603050405020304" pitchFamily="18" charset="0"/>
              </a:rPr>
            </a:br>
            <a:r>
              <a:rPr lang="el-GR" dirty="0">
                <a:latin typeface="Times New Roman" panose="02020603050405020304" pitchFamily="18" charset="0"/>
                <a:cs typeface="Times New Roman" panose="02020603050405020304" pitchFamily="18" charset="0"/>
              </a:rPr>
              <a:t>π</a:t>
            </a:r>
            <a:r>
              <a:rPr lang="el-GR" sz="1800" dirty="0">
                <a:latin typeface="Times New Roman" panose="02020603050405020304" pitchFamily="18" charset="0"/>
                <a:cs typeface="Times New Roman" panose="02020603050405020304" pitchFamily="18" charset="0"/>
              </a:rPr>
              <a:t> (</a:t>
            </a:r>
            <a:r>
              <a:rPr lang="en-CA" sz="1800" dirty="0">
                <a:latin typeface="Times New Roman" panose="02020603050405020304" pitchFamily="18" charset="0"/>
                <a:cs typeface="Times New Roman" panose="02020603050405020304" pitchFamily="18" charset="0"/>
              </a:rPr>
              <a:t>Pi) projects the columns </a:t>
            </a:r>
            <a:r>
              <a:rPr lang="en-CA" sz="1800" dirty="0" err="1">
                <a:latin typeface="Times New Roman" panose="02020603050405020304" pitchFamily="18" charset="0"/>
                <a:cs typeface="Times New Roman" panose="02020603050405020304" pitchFamily="18" charset="0"/>
              </a:rPr>
              <a:t>Stakeholder_id</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Stakeholder_Name</a:t>
            </a:r>
            <a:r>
              <a:rPr lang="en-CA" sz="1800" dirty="0">
                <a:latin typeface="Times New Roman" panose="02020603050405020304" pitchFamily="18" charset="0"/>
                <a:cs typeface="Times New Roman" panose="02020603050405020304" pitchFamily="18" charset="0"/>
              </a:rPr>
              <a:t> (Name from s), </a:t>
            </a:r>
            <a:r>
              <a:rPr lang="en-CA" sz="1800" dirty="0" err="1">
                <a:latin typeface="Times New Roman" panose="02020603050405020304" pitchFamily="18" charset="0"/>
                <a:cs typeface="Times New Roman" panose="02020603050405020304" pitchFamily="18" charset="0"/>
              </a:rPr>
              <a:t>Report_id</a:t>
            </a:r>
            <a:r>
              <a:rPr lang="en-CA" sz="1800" dirty="0">
                <a:latin typeface="Times New Roman" panose="02020603050405020304" pitchFamily="18" charset="0"/>
                <a:cs typeface="Times New Roman" panose="02020603050405020304" pitchFamily="18" charset="0"/>
              </a:rPr>
              <a:t>, and </a:t>
            </a:r>
            <a:r>
              <a:rPr lang="en-CA" sz="1800" dirty="0" err="1">
                <a:latin typeface="Times New Roman" panose="02020603050405020304" pitchFamily="18" charset="0"/>
                <a:cs typeface="Times New Roman" panose="02020603050405020304" pitchFamily="18" charset="0"/>
              </a:rPr>
              <a:t>Report_date</a:t>
            </a:r>
            <a:r>
              <a:rPr lang="en-CA" sz="1800" dirty="0">
                <a:latin typeface="Times New Roman" panose="02020603050405020304" pitchFamily="18" charset="0"/>
                <a:cs typeface="Times New Roman" panose="02020603050405020304" pitchFamily="18" charset="0"/>
              </a:rPr>
              <a:t> from the joined result.</a:t>
            </a: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02DC0A-DD20-4AC5-DF4B-EA289D4CD1FF}"/>
              </a:ext>
            </a:extLst>
          </p:cNvPr>
          <p:cNvPicPr>
            <a:picLocks noChangeAspect="1"/>
          </p:cNvPicPr>
          <p:nvPr/>
        </p:nvPicPr>
        <p:blipFill>
          <a:blip r:embed="rId2"/>
          <a:stretch>
            <a:fillRect/>
          </a:stretch>
        </p:blipFill>
        <p:spPr>
          <a:xfrm>
            <a:off x="6333311" y="940205"/>
            <a:ext cx="5461000" cy="5521694"/>
          </a:xfrm>
          <a:prstGeom prst="rect">
            <a:avLst/>
          </a:prstGeom>
        </p:spPr>
      </p:pic>
      <p:sp>
        <p:nvSpPr>
          <p:cNvPr id="7" name="Title 1">
            <a:extLst>
              <a:ext uri="{FF2B5EF4-FFF2-40B4-BE49-F238E27FC236}">
                <a16:creationId xmlns:a16="http://schemas.microsoft.com/office/drawing/2014/main" id="{7FB537BC-A91B-B6F8-95E0-62DDD14CEDAA}"/>
              </a:ext>
            </a:extLst>
          </p:cNvPr>
          <p:cNvSpPr txBox="1">
            <a:spLocks/>
          </p:cNvSpPr>
          <p:nvPr/>
        </p:nvSpPr>
        <p:spPr>
          <a:xfrm>
            <a:off x="6193611" y="24596"/>
            <a:ext cx="6311307" cy="743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Intermediate Mathematical Notation</a:t>
            </a:r>
            <a:endParaRPr lang="en-US" sz="3200" dirty="0"/>
          </a:p>
        </p:txBody>
      </p:sp>
      <p:pic>
        <p:nvPicPr>
          <p:cNvPr id="8" name="Picture 7">
            <a:extLst>
              <a:ext uri="{FF2B5EF4-FFF2-40B4-BE49-F238E27FC236}">
                <a16:creationId xmlns:a16="http://schemas.microsoft.com/office/drawing/2014/main" id="{6C42421F-FCF8-D6A7-68AB-70DD3513A0E4}"/>
              </a:ext>
            </a:extLst>
          </p:cNvPr>
          <p:cNvPicPr>
            <a:picLocks noChangeAspect="1"/>
          </p:cNvPicPr>
          <p:nvPr/>
        </p:nvPicPr>
        <p:blipFill>
          <a:blip r:embed="rId3"/>
          <a:stretch>
            <a:fillRect/>
          </a:stretch>
        </p:blipFill>
        <p:spPr>
          <a:xfrm>
            <a:off x="4222773" y="2821478"/>
            <a:ext cx="1437799" cy="1215041"/>
          </a:xfrm>
          <a:prstGeom prst="rect">
            <a:avLst/>
          </a:prstGeom>
        </p:spPr>
      </p:pic>
    </p:spTree>
    <p:extLst>
      <p:ext uri="{BB962C8B-B14F-4D97-AF65-F5344CB8AC3E}">
        <p14:creationId xmlns:p14="http://schemas.microsoft.com/office/powerpoint/2010/main" val="1639809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D0B9F3-3454-0A4C-EC76-49EF35AD9201}"/>
              </a:ext>
            </a:extLst>
          </p:cNvPr>
          <p:cNvSpPr txBox="1"/>
          <p:nvPr/>
        </p:nvSpPr>
        <p:spPr>
          <a:xfrm>
            <a:off x="1" y="0"/>
            <a:ext cx="6291942" cy="6858000"/>
          </a:xfrm>
          <a:prstGeom prst="rect">
            <a:avLst/>
          </a:prstGeom>
          <a:solidFill>
            <a:schemeClr val="accent2">
              <a:lumMod val="20000"/>
              <a:lumOff val="80000"/>
            </a:schemeClr>
          </a:solidFill>
        </p:spPr>
        <p:txBody>
          <a:bodyPr vert="horz" lIns="91440" tIns="45720" rIns="91440" bIns="45720" rtlCol="0" anchor="t">
            <a:normAutofit lnSpcReduction="10000"/>
          </a:bodyPr>
          <a:lstStyle/>
          <a:p>
            <a:pPr>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1. List each temple’s name, the total number of restoration projects it has, and the total funding amount received.</a:t>
            </a:r>
          </a:p>
          <a:p>
            <a:pPr>
              <a:lnSpc>
                <a:spcPct val="90000"/>
              </a:lnSpc>
              <a:spcAft>
                <a:spcPts val="600"/>
              </a:spcAft>
            </a:pP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π</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t.Name</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Temple_Name</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COUNT(DISTINCT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Project_id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Total_Projects</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SUM(</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Total_Funding</a:t>
            </a:r>
            <a:r>
              <a:rPr lang="en-CA" sz="2400" kern="100" baseline="-25000" dirty="0" err="1">
                <a:latin typeface="Times New Roman" panose="02020603050405020304" pitchFamily="18" charset="0"/>
                <a:ea typeface="Calibri" panose="020F0502020204030204" pitchFamily="34" charset="0"/>
                <a:cs typeface="Times New Roman" panose="02020603050405020304" pitchFamily="18" charset="0"/>
              </a:rPr>
              <a: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σ</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Total_Funding_INR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IS NOT NULL</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Name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90000"/>
              </a:lnSpc>
              <a:spcAft>
                <a:spcPts val="600"/>
              </a:spcAft>
            </a:pP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γ</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COUNT</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(DISTINCT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Project_id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SUM(</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Amount_INR</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Temples </a:t>
            </a:r>
            <a:r>
              <a:rPr lang="en-CA" sz="2400"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Restoration_Projects</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rp.Project_id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fs.Project_id</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fs</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Funding_Sources</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fs.Temple_id</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c.Temple_id</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ρ</a:t>
            </a:r>
            <a:r>
              <a:rPr lang="en-CA"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c</a:t>
            </a:r>
            <a:r>
              <a:rPr lang="en-CA" sz="2400" kern="1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kern="100" dirty="0" err="1">
                <a:effectLst/>
                <a:latin typeface="Times New Roman" panose="02020603050405020304" pitchFamily="18" charset="0"/>
                <a:ea typeface="Calibri" panose="020F0502020204030204" pitchFamily="34" charset="0"/>
                <a:cs typeface="Times New Roman" panose="02020603050405020304" pitchFamily="18" charset="0"/>
              </a:rPr>
              <a:t>Temple_Conditions</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90000"/>
              </a:lnSpc>
              <a:spcAft>
                <a:spcPts val="600"/>
              </a:spcAft>
            </a:pPr>
            <a:endParaRPr lang="en-CA" sz="2400" kern="100"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latin typeface="Times New Roman" panose="02020603050405020304" pitchFamily="18" charset="0"/>
                <a:cs typeface="Times New Roman" panose="02020603050405020304" pitchFamily="18" charset="0"/>
              </a:rPr>
              <a:t>Explanation:  </a:t>
            </a:r>
            <a:endParaRPr lang="fr-CA" sz="2400" dirty="0">
              <a:latin typeface="Times New Roman" panose="02020603050405020304" pitchFamily="18" charset="0"/>
              <a:cs typeface="Times New Roman" panose="02020603050405020304" pitchFamily="18" charset="0"/>
            </a:endParaRPr>
          </a:p>
          <a:p>
            <a:pPr>
              <a:lnSpc>
                <a:spcPct val="90000"/>
              </a:lnSpc>
              <a:spcAft>
                <a:spcPts val="600"/>
              </a:spcAft>
            </a:pPr>
            <a:r>
              <a:rPr lang="el-GR" sz="2400" dirty="0">
                <a:latin typeface="Times New Roman" panose="02020603050405020304" pitchFamily="18" charset="0"/>
                <a:cs typeface="Times New Roman" panose="02020603050405020304" pitchFamily="18" charset="0"/>
              </a:rPr>
              <a:t>ρ</a:t>
            </a:r>
            <a:r>
              <a:rPr lang="el-GR" sz="16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Rho) renames the Temples table as t, </a:t>
            </a:r>
            <a:r>
              <a:rPr lang="en-CA" sz="1600" dirty="0" err="1">
                <a:latin typeface="Times New Roman" panose="02020603050405020304" pitchFamily="18" charset="0"/>
                <a:cs typeface="Times New Roman" panose="02020603050405020304" pitchFamily="18" charset="0"/>
              </a:rPr>
              <a:t>Restoration_Projects</a:t>
            </a:r>
            <a:r>
              <a:rPr lang="en-CA" sz="1600" dirty="0">
                <a:latin typeface="Times New Roman" panose="02020603050405020304" pitchFamily="18" charset="0"/>
                <a:cs typeface="Times New Roman" panose="02020603050405020304" pitchFamily="18" charset="0"/>
              </a:rPr>
              <a:t> as </a:t>
            </a:r>
            <a:r>
              <a:rPr lang="en-CA" sz="1600" dirty="0" err="1">
                <a:latin typeface="Times New Roman" panose="02020603050405020304" pitchFamily="18" charset="0"/>
                <a:cs typeface="Times New Roman" panose="02020603050405020304" pitchFamily="18" charset="0"/>
              </a:rPr>
              <a:t>rp</a:t>
            </a:r>
            <a:r>
              <a:rPr lang="en-CA" sz="1600" dirty="0">
                <a:latin typeface="Times New Roman" panose="02020603050405020304" pitchFamily="18" charset="0"/>
                <a:cs typeface="Times New Roman" panose="02020603050405020304" pitchFamily="18" charset="0"/>
              </a:rPr>
              <a:t>, </a:t>
            </a:r>
            <a:r>
              <a:rPr lang="en-CA" sz="1600" dirty="0" err="1">
                <a:latin typeface="Times New Roman" panose="02020603050405020304" pitchFamily="18" charset="0"/>
                <a:cs typeface="Times New Roman" panose="02020603050405020304" pitchFamily="18" charset="0"/>
              </a:rPr>
              <a:t>Funding_Sources</a:t>
            </a:r>
            <a:r>
              <a:rPr lang="en-CA" sz="1600" dirty="0">
                <a:latin typeface="Times New Roman" panose="02020603050405020304" pitchFamily="18" charset="0"/>
                <a:cs typeface="Times New Roman" panose="02020603050405020304" pitchFamily="18" charset="0"/>
              </a:rPr>
              <a:t> as fs, and </a:t>
            </a:r>
            <a:r>
              <a:rPr lang="en-CA" sz="1600" dirty="0" err="1">
                <a:latin typeface="Times New Roman" panose="02020603050405020304" pitchFamily="18" charset="0"/>
                <a:cs typeface="Times New Roman" panose="02020603050405020304" pitchFamily="18" charset="0"/>
              </a:rPr>
              <a:t>Temple_Conditions</a:t>
            </a:r>
            <a:r>
              <a:rPr lang="en-CA" sz="1600" dirty="0">
                <a:latin typeface="Times New Roman" panose="02020603050405020304" pitchFamily="18" charset="0"/>
                <a:cs typeface="Times New Roman" panose="02020603050405020304" pitchFamily="18" charset="0"/>
              </a:rPr>
              <a:t> as c for easier reference.</a:t>
            </a:r>
            <a:br>
              <a:rPr lang="en-CA" sz="1600" dirty="0">
                <a:latin typeface="Times New Roman" panose="02020603050405020304" pitchFamily="18" charset="0"/>
                <a:cs typeface="Times New Roman" panose="02020603050405020304" pitchFamily="18" charset="0"/>
              </a:rPr>
            </a:br>
            <a:r>
              <a:rPr lang="en-CA" sz="24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(Left Outer Joins) are used to combine temples with their related projects, funding sources, and conditions, keeping all temple records even if some details are missing.</a:t>
            </a:r>
            <a:br>
              <a:rPr lang="en-CA" sz="1600" dirty="0">
                <a:latin typeface="Times New Roman" panose="02020603050405020304" pitchFamily="18" charset="0"/>
                <a:cs typeface="Times New Roman" panose="02020603050405020304" pitchFamily="18" charset="0"/>
              </a:rPr>
            </a:br>
            <a:r>
              <a:rPr lang="el-GR" sz="2400" dirty="0">
                <a:latin typeface="Times New Roman" panose="02020603050405020304" pitchFamily="18" charset="0"/>
                <a:cs typeface="Times New Roman" panose="02020603050405020304" pitchFamily="18" charset="0"/>
              </a:rPr>
              <a:t>γ</a:t>
            </a:r>
            <a:r>
              <a:rPr lang="el-GR" sz="16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Gamma) groups by </a:t>
            </a:r>
            <a:r>
              <a:rPr lang="en-CA" sz="1600" dirty="0" err="1">
                <a:latin typeface="Times New Roman" panose="02020603050405020304" pitchFamily="18" charset="0"/>
                <a:cs typeface="Times New Roman" panose="02020603050405020304" pitchFamily="18" charset="0"/>
              </a:rPr>
              <a:t>Temple_id</a:t>
            </a:r>
            <a:r>
              <a:rPr lang="en-CA" sz="1600" dirty="0">
                <a:latin typeface="Times New Roman" panose="02020603050405020304" pitchFamily="18" charset="0"/>
                <a:cs typeface="Times New Roman" panose="02020603050405020304" pitchFamily="18" charset="0"/>
              </a:rPr>
              <a:t> and Name and calculates COUNT of distinct </a:t>
            </a:r>
            <a:r>
              <a:rPr lang="en-CA" sz="1600" dirty="0" err="1">
                <a:latin typeface="Times New Roman" panose="02020603050405020304" pitchFamily="18" charset="0"/>
                <a:cs typeface="Times New Roman" panose="02020603050405020304" pitchFamily="18" charset="0"/>
              </a:rPr>
              <a:t>Project_id</a:t>
            </a:r>
            <a:r>
              <a:rPr lang="en-CA" sz="1600" dirty="0">
                <a:latin typeface="Times New Roman" panose="02020603050405020304" pitchFamily="18" charset="0"/>
                <a:cs typeface="Times New Roman" panose="02020603050405020304" pitchFamily="18" charset="0"/>
              </a:rPr>
              <a:t> and SUM of Amount for each temple.</a:t>
            </a:r>
            <a:br>
              <a:rPr lang="en-CA" sz="1600" dirty="0">
                <a:latin typeface="Times New Roman" panose="02020603050405020304" pitchFamily="18" charset="0"/>
                <a:cs typeface="Times New Roman" panose="02020603050405020304" pitchFamily="18" charset="0"/>
              </a:rPr>
            </a:br>
            <a:r>
              <a:rPr lang="el-GR" sz="2400" dirty="0">
                <a:latin typeface="Times New Roman" panose="02020603050405020304" pitchFamily="18" charset="0"/>
                <a:cs typeface="Times New Roman" panose="02020603050405020304" pitchFamily="18" charset="0"/>
              </a:rPr>
              <a:t>σ</a:t>
            </a:r>
            <a:r>
              <a:rPr lang="el-GR" sz="16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Sigma) selects only those temples where the </a:t>
            </a:r>
            <a:r>
              <a:rPr lang="en-CA" sz="1600" dirty="0" err="1">
                <a:latin typeface="Times New Roman" panose="02020603050405020304" pitchFamily="18" charset="0"/>
                <a:cs typeface="Times New Roman" panose="02020603050405020304" pitchFamily="18" charset="0"/>
              </a:rPr>
              <a:t>Total_Funding</a:t>
            </a:r>
            <a:r>
              <a:rPr lang="en-CA" sz="1600" dirty="0">
                <a:latin typeface="Times New Roman" panose="02020603050405020304" pitchFamily="18" charset="0"/>
                <a:cs typeface="Times New Roman" panose="02020603050405020304" pitchFamily="18" charset="0"/>
              </a:rPr>
              <a:t> is not NULL (i.e., temples that received some funding).</a:t>
            </a:r>
            <a:br>
              <a:rPr lang="en-CA" sz="1600" dirty="0">
                <a:latin typeface="Times New Roman" panose="02020603050405020304" pitchFamily="18" charset="0"/>
                <a:cs typeface="Times New Roman" panose="02020603050405020304" pitchFamily="18" charset="0"/>
              </a:rPr>
            </a:br>
            <a:r>
              <a:rPr lang="el-GR" sz="2400" dirty="0">
                <a:latin typeface="Times New Roman" panose="02020603050405020304" pitchFamily="18" charset="0"/>
                <a:cs typeface="Times New Roman" panose="02020603050405020304" pitchFamily="18" charset="0"/>
              </a:rPr>
              <a:t>π </a:t>
            </a:r>
            <a:r>
              <a:rPr lang="el-GR" sz="1600" dirty="0">
                <a:latin typeface="Times New Roman" panose="02020603050405020304" pitchFamily="18" charset="0"/>
                <a:cs typeface="Times New Roman" panose="02020603050405020304" pitchFamily="18" charset="0"/>
              </a:rPr>
              <a:t>(</a:t>
            </a:r>
            <a:r>
              <a:rPr lang="en-CA" sz="1600" dirty="0">
                <a:latin typeface="Times New Roman" panose="02020603050405020304" pitchFamily="18" charset="0"/>
                <a:cs typeface="Times New Roman" panose="02020603050405020304" pitchFamily="18" charset="0"/>
              </a:rPr>
              <a:t>Pi) finally projects the columns </a:t>
            </a:r>
            <a:r>
              <a:rPr lang="en-CA" sz="1600" dirty="0" err="1">
                <a:latin typeface="Times New Roman" panose="02020603050405020304" pitchFamily="18" charset="0"/>
                <a:cs typeface="Times New Roman" panose="02020603050405020304" pitchFamily="18" charset="0"/>
              </a:rPr>
              <a:t>Temple_Name</a:t>
            </a:r>
            <a:r>
              <a:rPr lang="en-CA" sz="1600" dirty="0">
                <a:latin typeface="Times New Roman" panose="02020603050405020304" pitchFamily="18" charset="0"/>
                <a:cs typeface="Times New Roman" panose="02020603050405020304" pitchFamily="18" charset="0"/>
              </a:rPr>
              <a:t>, </a:t>
            </a:r>
            <a:r>
              <a:rPr lang="en-CA" sz="1600" dirty="0" err="1">
                <a:latin typeface="Times New Roman" panose="02020603050405020304" pitchFamily="18" charset="0"/>
                <a:cs typeface="Times New Roman" panose="02020603050405020304" pitchFamily="18" charset="0"/>
              </a:rPr>
              <a:t>Total_Projects</a:t>
            </a:r>
            <a:r>
              <a:rPr lang="en-CA" sz="1600" dirty="0">
                <a:latin typeface="Times New Roman" panose="02020603050405020304" pitchFamily="18" charset="0"/>
                <a:cs typeface="Times New Roman" panose="02020603050405020304" pitchFamily="18" charset="0"/>
              </a:rPr>
              <a:t>, and </a:t>
            </a:r>
            <a:r>
              <a:rPr lang="en-CA" sz="1600" dirty="0" err="1">
                <a:latin typeface="Times New Roman" panose="02020603050405020304" pitchFamily="18" charset="0"/>
                <a:cs typeface="Times New Roman" panose="02020603050405020304" pitchFamily="18" charset="0"/>
              </a:rPr>
              <a:t>Total_Funding</a:t>
            </a:r>
            <a:r>
              <a:rPr lang="en-CA" sz="1600" dirty="0">
                <a:latin typeface="Times New Roman" panose="02020603050405020304" pitchFamily="18" charset="0"/>
                <a:cs typeface="Times New Roman" panose="02020603050405020304" pitchFamily="18" charset="0"/>
              </a:rPr>
              <a:t> from the grouped and filtered data.</a:t>
            </a:r>
            <a:endParaRPr lang="en-US"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647F78E-E2A8-AE2B-E216-B6E19C9E881A}"/>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FF412A3B-0EF9-4AA3-A0BB-B2D9458C88DF}" type="slidenum">
              <a:rPr lang="en-US" sz="900" smtClean="0">
                <a:solidFill>
                  <a:schemeClr val="tx1">
                    <a:tint val="75000"/>
                  </a:schemeClr>
                </a:solidFill>
              </a:rPr>
              <a:pPr>
                <a:spcAft>
                  <a:spcPts val="600"/>
                </a:spcAft>
              </a:pPr>
              <a:t>49</a:t>
            </a:fld>
            <a:endParaRPr lang="en-US" sz="900">
              <a:solidFill>
                <a:schemeClr val="tx1">
                  <a:tint val="75000"/>
                </a:schemeClr>
              </a:solidFill>
            </a:endParaRPr>
          </a:p>
        </p:txBody>
      </p:sp>
      <p:sp>
        <p:nvSpPr>
          <p:cNvPr id="9" name="Content Placeholder 2">
            <a:extLst>
              <a:ext uri="{FF2B5EF4-FFF2-40B4-BE49-F238E27FC236}">
                <a16:creationId xmlns:a16="http://schemas.microsoft.com/office/drawing/2014/main" id="{851B8086-AC9A-8C99-F4A4-4B1E0DE345FE}"/>
              </a:ext>
            </a:extLst>
          </p:cNvPr>
          <p:cNvSpPr txBox="1">
            <a:spLocks/>
          </p:cNvSpPr>
          <p:nvPr/>
        </p:nvSpPr>
        <p:spPr>
          <a:xfrm>
            <a:off x="285008" y="822245"/>
            <a:ext cx="5510150" cy="5732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500" dirty="0">
              <a:solidFill>
                <a:srgbClr val="595959"/>
              </a:solidFill>
            </a:endParaRPr>
          </a:p>
          <a:p>
            <a:pPr marL="0"/>
            <a:endParaRPr lang="en-US" sz="500" dirty="0">
              <a:solidFill>
                <a:srgbClr val="595959"/>
              </a:solidFill>
            </a:endParaRPr>
          </a:p>
        </p:txBody>
      </p:sp>
      <p:sp>
        <p:nvSpPr>
          <p:cNvPr id="10" name="Title 1">
            <a:extLst>
              <a:ext uri="{FF2B5EF4-FFF2-40B4-BE49-F238E27FC236}">
                <a16:creationId xmlns:a16="http://schemas.microsoft.com/office/drawing/2014/main" id="{D02DEE77-5AA0-7B28-76CE-CAB1F4408280}"/>
              </a:ext>
            </a:extLst>
          </p:cNvPr>
          <p:cNvSpPr txBox="1">
            <a:spLocks/>
          </p:cNvSpPr>
          <p:nvPr/>
        </p:nvSpPr>
        <p:spPr>
          <a:xfrm>
            <a:off x="6080165" y="0"/>
            <a:ext cx="6111834" cy="82224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Times New Roman" panose="02020603050405020304" pitchFamily="18" charset="0"/>
                <a:ea typeface="+mn-ea"/>
                <a:cs typeface="Times New Roman" panose="02020603050405020304" pitchFamily="18" charset="0"/>
              </a:rPr>
              <a:t>Advanced Mathematical Notation</a:t>
            </a:r>
          </a:p>
        </p:txBody>
      </p:sp>
      <p:pic>
        <p:nvPicPr>
          <p:cNvPr id="2" name="Picture 1">
            <a:extLst>
              <a:ext uri="{FF2B5EF4-FFF2-40B4-BE49-F238E27FC236}">
                <a16:creationId xmlns:a16="http://schemas.microsoft.com/office/drawing/2014/main" id="{DACAC5E0-BB25-9B4C-A322-099448B00A88}"/>
              </a:ext>
            </a:extLst>
          </p:cNvPr>
          <p:cNvPicPr>
            <a:picLocks noChangeAspect="1"/>
          </p:cNvPicPr>
          <p:nvPr/>
        </p:nvPicPr>
        <p:blipFill>
          <a:blip r:embed="rId2"/>
          <a:stretch>
            <a:fillRect/>
          </a:stretch>
        </p:blipFill>
        <p:spPr>
          <a:xfrm>
            <a:off x="4643087" y="2951832"/>
            <a:ext cx="1400463" cy="1183490"/>
          </a:xfrm>
          <a:prstGeom prst="rect">
            <a:avLst/>
          </a:prstGeom>
        </p:spPr>
      </p:pic>
      <p:pic>
        <p:nvPicPr>
          <p:cNvPr id="4" name="Picture 3">
            <a:extLst>
              <a:ext uri="{FF2B5EF4-FFF2-40B4-BE49-F238E27FC236}">
                <a16:creationId xmlns:a16="http://schemas.microsoft.com/office/drawing/2014/main" id="{1FD472C4-03A5-F739-E27D-429C29ABA5F8}"/>
              </a:ext>
            </a:extLst>
          </p:cNvPr>
          <p:cNvPicPr>
            <a:picLocks noChangeAspect="1"/>
          </p:cNvPicPr>
          <p:nvPr/>
        </p:nvPicPr>
        <p:blipFill>
          <a:blip r:embed="rId3"/>
          <a:stretch>
            <a:fillRect/>
          </a:stretch>
        </p:blipFill>
        <p:spPr>
          <a:xfrm>
            <a:off x="6375301" y="672390"/>
            <a:ext cx="5113764" cy="6049085"/>
          </a:xfrm>
          <a:prstGeom prst="rect">
            <a:avLst/>
          </a:prstGeom>
        </p:spPr>
      </p:pic>
    </p:spTree>
    <p:extLst>
      <p:ext uri="{BB962C8B-B14F-4D97-AF65-F5344CB8AC3E}">
        <p14:creationId xmlns:p14="http://schemas.microsoft.com/office/powerpoint/2010/main" val="419677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946F61-A213-6248-C612-FA886A82DDB6}"/>
              </a:ext>
            </a:extLst>
          </p:cNvPr>
          <p:cNvSpPr>
            <a:spLocks noGrp="1"/>
          </p:cNvSpPr>
          <p:nvPr>
            <p:ph type="title"/>
          </p:nvPr>
        </p:nvSpPr>
        <p:spPr>
          <a:xfrm>
            <a:off x="685413" y="365496"/>
            <a:ext cx="9392421" cy="1330841"/>
          </a:xfrm>
        </p:spPr>
        <p:txBody>
          <a:bodyPr vert="horz" lIns="91440" tIns="45720" rIns="91440" bIns="45720" rtlCol="0" anchor="ctr">
            <a:normAutofit/>
          </a:bodyPr>
          <a:lstStyle/>
          <a:p>
            <a:r>
              <a:rPr lang="en-US" kern="1200" dirty="0">
                <a:solidFill>
                  <a:schemeClr val="tx1"/>
                </a:solidFill>
                <a:latin typeface="Times New Roman" panose="02020603050405020304" pitchFamily="18" charset="0"/>
                <a:cs typeface="Times New Roman" panose="02020603050405020304" pitchFamily="18" charset="0"/>
              </a:rPr>
              <a:t>Solution</a:t>
            </a:r>
          </a:p>
        </p:txBody>
      </p:sp>
      <p:sp>
        <p:nvSpPr>
          <p:cNvPr id="6" name="Content Placeholder 2">
            <a:extLst>
              <a:ext uri="{FF2B5EF4-FFF2-40B4-BE49-F238E27FC236}">
                <a16:creationId xmlns:a16="http://schemas.microsoft.com/office/drawing/2014/main" id="{28F8B841-4B09-330B-0E05-1B6239D78835}"/>
              </a:ext>
            </a:extLst>
          </p:cNvPr>
          <p:cNvSpPr>
            <a:spLocks noGrp="1"/>
          </p:cNvSpPr>
          <p:nvPr>
            <p:ph sz="half" idx="1"/>
          </p:nvPr>
        </p:nvSpPr>
        <p:spPr>
          <a:xfrm>
            <a:off x="498799" y="1826222"/>
            <a:ext cx="5794744" cy="3917773"/>
          </a:xfrm>
        </p:spPr>
        <p:txBody>
          <a:bodyPr vert="horz" lIns="91440" tIns="45720" rIns="91440" bIns="45720" rtlCol="0">
            <a:normAutofit/>
          </a:bodyPr>
          <a:lstStyle/>
          <a:p>
            <a:r>
              <a:rPr lang="en-US" sz="2000" dirty="0">
                <a:latin typeface="Times New Roman" panose="02020603050405020304" pitchFamily="18" charset="0"/>
                <a:cs typeface="Times New Roman" panose="02020603050405020304" pitchFamily="18" charset="0"/>
              </a:rPr>
              <a:t>In the proposed database, Real-time information on temple conditions, such as environmental hazards and structural health, will be tracked and centralized.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will assist in monitoring and managing restoration projects, ensuring that work is planned, completed on schedule, and within budget.</a:t>
            </a:r>
          </a:p>
          <a:p>
            <a:pPr marL="0"/>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Also, The system will allow stakeholders to submit reports, images, and insights in order to improve cooperation and decision-making for temple conservation.</a:t>
            </a:r>
          </a:p>
        </p:txBody>
      </p:sp>
      <p:pic>
        <p:nvPicPr>
          <p:cNvPr id="10" name="Picture 9" descr="A hands holding light bulbs and question marks&#10;&#10;Description automatically generated">
            <a:extLst>
              <a:ext uri="{FF2B5EF4-FFF2-40B4-BE49-F238E27FC236}">
                <a16:creationId xmlns:a16="http://schemas.microsoft.com/office/drawing/2014/main" id="{B6163367-1A84-80A9-B505-CF5D2B50E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198362"/>
            <a:ext cx="5046809" cy="3403671"/>
          </a:xfrm>
          <a:prstGeom prst="rect">
            <a:avLst/>
          </a:prstGeom>
        </p:spPr>
      </p:pic>
      <p:sp>
        <p:nvSpPr>
          <p:cNvPr id="33"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8BE21596-4A54-5744-EF1F-18F821F38E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F412A3B-0EF9-4AA3-A0BB-B2D9458C88DF}" type="slidenum">
              <a:rPr lang="en-US" sz="1000">
                <a:solidFill>
                  <a:schemeClr val="tx1">
                    <a:tint val="75000"/>
                  </a:schemeClr>
                </a:solidFill>
              </a:rPr>
              <a:pPr>
                <a:spcAft>
                  <a:spcPts val="600"/>
                </a:spcAft>
              </a:pPr>
              <a:t>5</a:t>
            </a:fld>
            <a:endParaRPr lang="en-US" sz="1000">
              <a:solidFill>
                <a:schemeClr val="tx1">
                  <a:tint val="75000"/>
                </a:schemeClr>
              </a:solidFill>
            </a:endParaRPr>
          </a:p>
        </p:txBody>
      </p:sp>
    </p:spTree>
    <p:extLst>
      <p:ext uri="{BB962C8B-B14F-4D97-AF65-F5344CB8AC3E}">
        <p14:creationId xmlns:p14="http://schemas.microsoft.com/office/powerpoint/2010/main" val="2595931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2478-187C-9DC6-8FBA-E30AE0F6C1C1}"/>
              </a:ext>
            </a:extLst>
          </p:cNvPr>
          <p:cNvSpPr>
            <a:spLocks noGrp="1"/>
          </p:cNvSpPr>
          <p:nvPr>
            <p:ph type="title"/>
          </p:nvPr>
        </p:nvSpPr>
        <p:spPr>
          <a:xfrm>
            <a:off x="520700" y="460375"/>
            <a:ext cx="10515600" cy="1325563"/>
          </a:xfrm>
        </p:spPr>
        <p:txBody>
          <a:bodyPr>
            <a:normAutofit/>
          </a:bodyPr>
          <a:lstStyle/>
          <a:p>
            <a:r>
              <a:rPr lang="en-US" sz="4000" dirty="0">
                <a:latin typeface="Times New Roman" panose="02020603050405020304" pitchFamily="18" charset="0"/>
                <a:cs typeface="Times New Roman" panose="02020603050405020304" pitchFamily="18" charset="0"/>
              </a:rPr>
              <a:t>Conclusion and Future Scope</a:t>
            </a:r>
          </a:p>
        </p:txBody>
      </p:sp>
      <p:graphicFrame>
        <p:nvGraphicFramePr>
          <p:cNvPr id="7" name="Content Placeholder 2">
            <a:extLst>
              <a:ext uri="{FF2B5EF4-FFF2-40B4-BE49-F238E27FC236}">
                <a16:creationId xmlns:a16="http://schemas.microsoft.com/office/drawing/2014/main" id="{A4043950-C547-EC85-9159-1D7CD5797993}"/>
              </a:ext>
            </a:extLst>
          </p:cNvPr>
          <p:cNvGraphicFramePr>
            <a:graphicFrameLocks noGrp="1"/>
          </p:cNvGraphicFramePr>
          <p:nvPr>
            <p:ph sz="half" idx="1"/>
            <p:extLst>
              <p:ext uri="{D42A27DB-BD31-4B8C-83A1-F6EECF244321}">
                <p14:modId xmlns:p14="http://schemas.microsoft.com/office/powerpoint/2010/main" val="2939625245"/>
              </p:ext>
            </p:extLst>
          </p:nvPr>
        </p:nvGraphicFramePr>
        <p:xfrm>
          <a:off x="520700" y="1785938"/>
          <a:ext cx="9690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8A7447F2-1285-8C8B-201C-67AAE41C3701}"/>
              </a:ext>
            </a:extLst>
          </p:cNvPr>
          <p:cNvSpPr>
            <a:spLocks noGrp="1"/>
          </p:cNvSpPr>
          <p:nvPr>
            <p:ph type="sldNum" sz="quarter" idx="12"/>
          </p:nvPr>
        </p:nvSpPr>
        <p:spPr/>
        <p:txBody>
          <a:bodyPr/>
          <a:lstStyle/>
          <a:p>
            <a:fld id="{FF412A3B-0EF9-4AA3-A0BB-B2D9458C88DF}" type="slidenum">
              <a:rPr lang="en-US" smtClean="0"/>
              <a:t>50</a:t>
            </a:fld>
            <a:endParaRPr lang="en-US"/>
          </a:p>
        </p:txBody>
      </p:sp>
    </p:spTree>
    <p:extLst>
      <p:ext uri="{BB962C8B-B14F-4D97-AF65-F5344CB8AC3E}">
        <p14:creationId xmlns:p14="http://schemas.microsoft.com/office/powerpoint/2010/main" val="1191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8F419-2D7C-C72E-A0E1-963893B4981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82616D5C-8008-7C72-F967-07D7E1A9EC04}"/>
              </a:ext>
            </a:extLst>
          </p:cNvPr>
          <p:cNvSpPr>
            <a:spLocks noGrp="1"/>
          </p:cNvSpPr>
          <p:nvPr>
            <p:ph sz="half" idx="1"/>
          </p:nvPr>
        </p:nvSpPr>
        <p:spPr>
          <a:xfrm>
            <a:off x="838200" y="1825625"/>
            <a:ext cx="5930900" cy="4351338"/>
          </a:xfrm>
        </p:spPr>
        <p:txBody>
          <a:bodyPr/>
          <a:lstStyle/>
          <a:p>
            <a:pPr marL="514350" indent="-514350">
              <a:buFont typeface="+mj-lt"/>
              <a:buAutoNum type="arabicPeriod"/>
            </a:pPr>
            <a:r>
              <a:rPr kumimoji="0" lang="en-US" altLang="en-US" sz="2400" b="0" i="0" u="none" strike="noStrike" cap="none" normalizeH="0" baseline="0" dirty="0" err="1">
                <a:ln>
                  <a:noFill/>
                </a:ln>
                <a:solidFill>
                  <a:schemeClr val="tx2"/>
                </a:solidFill>
                <a:effectLst/>
                <a:latin typeface="Arial" panose="020B0604020202020204" pitchFamily="34" charset="0"/>
              </a:rPr>
              <a:t>Elmasri</a:t>
            </a:r>
            <a:r>
              <a:rPr kumimoji="0" lang="en-US" altLang="en-US" sz="2400" b="0" i="0" u="none" strike="noStrike" cap="none" normalizeH="0" baseline="0" dirty="0">
                <a:ln>
                  <a:noFill/>
                </a:ln>
                <a:solidFill>
                  <a:schemeClr val="tx2"/>
                </a:solidFill>
                <a:effectLst/>
                <a:latin typeface="Arial" panose="020B0604020202020204" pitchFamily="34" charset="0"/>
              </a:rPr>
              <a:t> &amp; </a:t>
            </a:r>
            <a:r>
              <a:rPr kumimoji="0" lang="en-US" altLang="en-US" sz="2400" b="0" i="0" u="none" strike="noStrike" cap="none" normalizeH="0" baseline="0" dirty="0" err="1">
                <a:ln>
                  <a:noFill/>
                </a:ln>
                <a:solidFill>
                  <a:schemeClr val="tx2"/>
                </a:solidFill>
                <a:effectLst/>
                <a:latin typeface="Arial" panose="020B0604020202020204" pitchFamily="34" charset="0"/>
              </a:rPr>
              <a:t>Navathe</a:t>
            </a:r>
            <a:r>
              <a:rPr kumimoji="0" lang="en-US" altLang="en-US" sz="2400" b="0" i="0" u="none" strike="noStrike" cap="none" normalizeH="0" baseline="0" dirty="0">
                <a:ln>
                  <a:noFill/>
                </a:ln>
                <a:solidFill>
                  <a:schemeClr val="tx2"/>
                </a:solidFill>
                <a:effectLst/>
                <a:latin typeface="Arial" panose="020B0604020202020204" pitchFamily="34" charset="0"/>
              </a:rPr>
              <a:t>, </a:t>
            </a:r>
            <a:r>
              <a:rPr kumimoji="0" lang="en-US" altLang="en-US" sz="2400" b="0" i="1" u="none" strike="noStrike" cap="none" normalizeH="0" baseline="0" dirty="0">
                <a:ln>
                  <a:noFill/>
                </a:ln>
                <a:solidFill>
                  <a:schemeClr val="tx2"/>
                </a:solidFill>
                <a:effectLst/>
                <a:latin typeface="Arial" panose="020B0604020202020204" pitchFamily="34" charset="0"/>
              </a:rPr>
              <a:t>Fundamentals of Database Systems</a:t>
            </a:r>
            <a:r>
              <a:rPr kumimoji="0" lang="en-US" altLang="en-US" sz="2400" b="0" i="0" u="none" strike="noStrike" cap="none" normalizeH="0" baseline="0" dirty="0">
                <a:ln>
                  <a:noFill/>
                </a:ln>
                <a:solidFill>
                  <a:schemeClr val="tx2"/>
                </a:solidFill>
                <a:effectLst/>
                <a:latin typeface="Arial" panose="020B0604020202020204" pitchFamily="34" charset="0"/>
              </a:rPr>
              <a:t> (7th Edition).</a:t>
            </a:r>
          </a:p>
          <a:p>
            <a:pPr marL="514350" indent="-514350">
              <a:buFont typeface="+mj-lt"/>
              <a:buAutoNum type="arabicPeriod"/>
            </a:pPr>
            <a:r>
              <a:rPr kumimoji="0" lang="en-US" altLang="en-US" sz="2400" b="0" i="0" u="none" strike="noStrike" cap="none" normalizeH="0" baseline="0" dirty="0">
                <a:ln>
                  <a:noFill/>
                </a:ln>
                <a:solidFill>
                  <a:schemeClr val="tx2"/>
                </a:solidFill>
                <a:effectLst/>
                <a:latin typeface="Arial" panose="020B0604020202020204" pitchFamily="34" charset="0"/>
              </a:rPr>
              <a:t>Official MySQL Documentation – </a:t>
            </a:r>
            <a:r>
              <a:rPr kumimoji="0" lang="en-US" altLang="en-US" sz="2400" b="0" i="0" u="none" strike="noStrike" cap="none" normalizeH="0" baseline="0" dirty="0">
                <a:ln>
                  <a:noFill/>
                </a:ln>
                <a:solidFill>
                  <a:schemeClr val="tx2"/>
                </a:solidFill>
                <a:effectLst/>
                <a:latin typeface="Arial" panose="020B0604020202020204" pitchFamily="34" charset="0"/>
                <a:hlinkClick r:id="rId2"/>
              </a:rPr>
              <a:t>https://dev.mysql.com/doc</a:t>
            </a:r>
            <a:endParaRPr lang="en-US" altLang="en-US" sz="2400" dirty="0">
              <a:solidFill>
                <a:schemeClr val="tx2"/>
              </a:solidFill>
              <a:latin typeface="Arial" panose="020B0604020202020204" pitchFamily="34" charset="0"/>
            </a:endParaRPr>
          </a:p>
          <a:p>
            <a:pPr marL="514350" indent="-514350">
              <a:buFont typeface="+mj-lt"/>
              <a:buAutoNum type="arabicPeriod"/>
            </a:pPr>
            <a:r>
              <a:rPr lang="en-CA" sz="2400" dirty="0">
                <a:hlinkClick r:id="rId3"/>
              </a:rPr>
              <a:t>https://whc.unesco.org/en/list/</a:t>
            </a:r>
            <a:endParaRPr lang="en-US" sz="2400" dirty="0">
              <a:solidFill>
                <a:schemeClr val="tx2"/>
              </a:solidFill>
              <a:latin typeface="Arial" panose="020B0604020202020204" pitchFamily="34" charset="0"/>
            </a:endParaRPr>
          </a:p>
          <a:p>
            <a:pPr marL="514350" indent="-514350">
              <a:buFont typeface="+mj-lt"/>
              <a:buAutoNum type="arabicPeriod"/>
            </a:pPr>
            <a:r>
              <a:rPr kumimoji="0" lang="en-US" altLang="en-US" sz="2400" b="0" i="0" u="none" strike="noStrike" cap="none" normalizeH="0" baseline="0" dirty="0">
                <a:ln>
                  <a:noFill/>
                </a:ln>
                <a:solidFill>
                  <a:schemeClr val="tx2"/>
                </a:solidFill>
                <a:effectLst/>
                <a:latin typeface="Arial" panose="020B0604020202020204" pitchFamily="34" charset="0"/>
                <a:hlinkClick r:id="rId4"/>
              </a:rPr>
              <a:t>https://hrce.tn.gov.in/hrcehome/templegis_search.php</a:t>
            </a:r>
            <a:endParaRPr kumimoji="0" lang="en-US" altLang="en-US" sz="2400" b="0" i="0" u="none" strike="noStrike" cap="none" normalizeH="0" baseline="0" dirty="0">
              <a:ln>
                <a:noFill/>
              </a:ln>
              <a:solidFill>
                <a:schemeClr val="tx2"/>
              </a:solidFill>
              <a:effectLst/>
              <a:latin typeface="Arial" panose="020B0604020202020204" pitchFamily="34" charset="0"/>
            </a:endParaRPr>
          </a:p>
          <a:p>
            <a:pPr marL="514350" indent="-514350">
              <a:buFont typeface="+mj-lt"/>
              <a:buAutoNum type="arabicPeriod"/>
            </a:pPr>
            <a:r>
              <a:rPr lang="en-CA" sz="2400" dirty="0">
                <a:hlinkClick r:id="rId5"/>
              </a:rPr>
              <a:t>https://asi.nic.in/</a:t>
            </a:r>
            <a:endParaRPr lang="en-US" sz="2400" dirty="0">
              <a:solidFill>
                <a:schemeClr val="tx2"/>
              </a:solidFill>
              <a:latin typeface="Arial" panose="020B0604020202020204" pitchFamily="34" charset="0"/>
            </a:endParaRPr>
          </a:p>
          <a:p>
            <a:pPr marL="514350" indent="-514350">
              <a:buFont typeface="+mj-lt"/>
              <a:buAutoNum type="arabicPeriod"/>
            </a:pPr>
            <a:endParaRPr kumimoji="0" lang="en-US" altLang="en-US" sz="2000" b="0" i="0" u="none" strike="noStrike" cap="none" normalizeH="0" baseline="0" dirty="0">
              <a:ln>
                <a:noFill/>
              </a:ln>
              <a:solidFill>
                <a:schemeClr val="tx2"/>
              </a:solidFill>
              <a:effectLst/>
              <a:latin typeface="Arial" panose="020B0604020202020204" pitchFamily="34" charset="0"/>
            </a:endParaRPr>
          </a:p>
          <a:p>
            <a:endParaRPr kumimoji="0" lang="en-US" altLang="en-US" sz="2800" b="0" i="0" u="none" strike="noStrike" cap="none" normalizeH="0" baseline="0" dirty="0">
              <a:ln>
                <a:noFill/>
              </a:ln>
              <a:solidFill>
                <a:schemeClr val="tx2"/>
              </a:solidFill>
              <a:effectLst/>
              <a:latin typeface="Arial" panose="020B0604020202020204" pitchFamily="34" charset="0"/>
            </a:endParaRPr>
          </a:p>
          <a:p>
            <a:endParaRPr kumimoji="0" lang="en-US" altLang="en-US" sz="2800" b="0" i="0" u="none" strike="noStrike" cap="none" normalizeH="0" baseline="0" dirty="0">
              <a:ln>
                <a:noFill/>
              </a:ln>
              <a:solidFill>
                <a:schemeClr val="tx2"/>
              </a:solidFill>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2A742230-61B2-46E0-10B8-9B608A1B24FE}"/>
              </a:ext>
            </a:extLst>
          </p:cNvPr>
          <p:cNvSpPr>
            <a:spLocks noGrp="1"/>
          </p:cNvSpPr>
          <p:nvPr>
            <p:ph type="sldNum" sz="quarter" idx="12"/>
          </p:nvPr>
        </p:nvSpPr>
        <p:spPr/>
        <p:txBody>
          <a:bodyPr/>
          <a:lstStyle/>
          <a:p>
            <a:fld id="{FF412A3B-0EF9-4AA3-A0BB-B2D9458C88DF}" type="slidenum">
              <a:rPr lang="en-US" smtClean="0"/>
              <a:t>51</a:t>
            </a:fld>
            <a:endParaRPr lang="en-US"/>
          </a:p>
        </p:txBody>
      </p:sp>
      <p:pic>
        <p:nvPicPr>
          <p:cNvPr id="6" name="Graphic 5" descr="Teacher">
            <a:extLst>
              <a:ext uri="{FF2B5EF4-FFF2-40B4-BE49-F238E27FC236}">
                <a16:creationId xmlns:a16="http://schemas.microsoft.com/office/drawing/2014/main" id="{55ED775B-0136-8A99-F431-92E60E60EE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0610" y="1071282"/>
            <a:ext cx="4737650" cy="4737650"/>
          </a:xfrm>
          <a:prstGeom prst="rect">
            <a:avLst/>
          </a:prstGeom>
        </p:spPr>
      </p:pic>
    </p:spTree>
    <p:extLst>
      <p:ext uri="{BB962C8B-B14F-4D97-AF65-F5344CB8AC3E}">
        <p14:creationId xmlns:p14="http://schemas.microsoft.com/office/powerpoint/2010/main" val="1800658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3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A9C5856-1D00-A03C-D8E9-EE767D786481}"/>
              </a:ext>
            </a:extLst>
          </p:cNvPr>
          <p:cNvSpPr>
            <a:spLocks noGrp="1"/>
          </p:cNvSpPr>
          <p:nvPr>
            <p:ph type="title"/>
          </p:nvPr>
        </p:nvSpPr>
        <p:spPr>
          <a:xfrm>
            <a:off x="2726279" y="1741337"/>
            <a:ext cx="6739136"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Thank you</a:t>
            </a:r>
          </a:p>
        </p:txBody>
      </p:sp>
      <p:grpSp>
        <p:nvGrpSpPr>
          <p:cNvPr id="66" name="Group 4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42" name="Freeform: Shape 4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4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4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4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B5560142-BA08-A710-512E-7FDC318EDA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F412A3B-0EF9-4AA3-A0BB-B2D9458C88DF}" type="slidenum">
              <a:rPr lang="en-US" smtClean="0">
                <a:solidFill>
                  <a:schemeClr val="tx1">
                    <a:tint val="75000"/>
                  </a:schemeClr>
                </a:solidFill>
              </a:rPr>
              <a:pPr>
                <a:spcAft>
                  <a:spcPts val="600"/>
                </a:spcAft>
              </a:pPr>
              <a:t>52</a:t>
            </a:fld>
            <a:endParaRPr lang="en-US">
              <a:solidFill>
                <a:schemeClr val="tx1">
                  <a:tint val="75000"/>
                </a:schemeClr>
              </a:solidFill>
            </a:endParaRPr>
          </a:p>
        </p:txBody>
      </p:sp>
      <p:grpSp>
        <p:nvGrpSpPr>
          <p:cNvPr id="70" name="Group 4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71" name="Freeform: Shape 4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4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4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1" name="Freeform: Shape 5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436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069D40-387E-30E8-C35C-F4A86DC0FE28}"/>
              </a:ext>
            </a:extLst>
          </p:cNvPr>
          <p:cNvSpPr>
            <a:spLocks noGrp="1"/>
          </p:cNvSpPr>
          <p:nvPr>
            <p:ph type="sldNum" sz="quarter" idx="12"/>
          </p:nvPr>
        </p:nvSpPr>
        <p:spPr/>
        <p:txBody>
          <a:bodyPr/>
          <a:lstStyle/>
          <a:p>
            <a:fld id="{FF412A3B-0EF9-4AA3-A0BB-B2D9458C88DF}" type="slidenum">
              <a:rPr lang="en-US" smtClean="0"/>
              <a:t>6</a:t>
            </a:fld>
            <a:endParaRPr lang="en-US"/>
          </a:p>
        </p:txBody>
      </p:sp>
      <p:pic>
        <p:nvPicPr>
          <p:cNvPr id="8" name="Picture 7" descr="A diagram of a key attribute&#10;&#10;Description automatically generated">
            <a:extLst>
              <a:ext uri="{FF2B5EF4-FFF2-40B4-BE49-F238E27FC236}">
                <a16:creationId xmlns:a16="http://schemas.microsoft.com/office/drawing/2014/main" id="{D2D086D1-BE8F-6F7F-5247-4BEA94CC5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356" y="329229"/>
            <a:ext cx="1578348" cy="4679333"/>
          </a:xfrm>
          <a:prstGeom prst="rect">
            <a:avLst/>
          </a:prstGeom>
        </p:spPr>
      </p:pic>
      <p:pic>
        <p:nvPicPr>
          <p:cNvPr id="10" name="Picture 9" descr="A diagram of a structure&#10;&#10;Description automatically generated">
            <a:extLst>
              <a:ext uri="{FF2B5EF4-FFF2-40B4-BE49-F238E27FC236}">
                <a16:creationId xmlns:a16="http://schemas.microsoft.com/office/drawing/2014/main" id="{5F500B7F-F306-32F8-9235-1A88A2D5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64" y="151766"/>
            <a:ext cx="9977918" cy="6462789"/>
          </a:xfrm>
          <a:prstGeom prst="rect">
            <a:avLst/>
          </a:prstGeom>
        </p:spPr>
      </p:pic>
    </p:spTree>
    <p:extLst>
      <p:ext uri="{BB962C8B-B14F-4D97-AF65-F5344CB8AC3E}">
        <p14:creationId xmlns:p14="http://schemas.microsoft.com/office/powerpoint/2010/main" val="1497431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9E20E6-7B8E-96B2-75A0-6A4286DE0CAD}"/>
              </a:ext>
            </a:extLst>
          </p:cNvPr>
          <p:cNvSpPr>
            <a:spLocks noGrp="1"/>
          </p:cNvSpPr>
          <p:nvPr>
            <p:ph type="title"/>
          </p:nvPr>
        </p:nvSpPr>
        <p:spPr>
          <a:xfrm>
            <a:off x="659364" y="377456"/>
            <a:ext cx="9543405" cy="1188720"/>
          </a:xfrm>
        </p:spPr>
        <p:txBody>
          <a:bodyPr>
            <a:norm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Entities and Attributes</a:t>
            </a:r>
          </a:p>
        </p:txBody>
      </p:sp>
      <p:sp>
        <p:nvSpPr>
          <p:cNvPr id="3" name="Content Placeholder 2">
            <a:extLst>
              <a:ext uri="{FF2B5EF4-FFF2-40B4-BE49-F238E27FC236}">
                <a16:creationId xmlns:a16="http://schemas.microsoft.com/office/drawing/2014/main" id="{3E824BAE-D405-22D8-B1A8-2E7D152A5635}"/>
              </a:ext>
            </a:extLst>
          </p:cNvPr>
          <p:cNvSpPr>
            <a:spLocks noGrp="1"/>
          </p:cNvSpPr>
          <p:nvPr>
            <p:ph idx="1"/>
          </p:nvPr>
        </p:nvSpPr>
        <p:spPr>
          <a:xfrm>
            <a:off x="504967" y="1637732"/>
            <a:ext cx="10672549" cy="4671628"/>
          </a:xfrm>
        </p:spPr>
        <p:txBody>
          <a:bodyPr anchor="ctr">
            <a:normAutofit/>
          </a:bodyPr>
          <a:lstStyle/>
          <a:p>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Temples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Temple_id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Name, Street, City, Pincode, Built_year,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Architectural_style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Deity,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Heritage_status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Temple_Conditions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Condition_id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Condition_date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Structural_integrity</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Weather_condition</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Vegetation_growth</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Comments.</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Restoration_Projects</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:Project_id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Project_name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Start_date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End_date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Status,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Responsible_agency</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Budget_INR</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Architectural_Details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Detail_id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Element_name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Material,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Condition_status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sz="2000" b="1" dirty="0">
                <a:solidFill>
                  <a:schemeClr val="tx1">
                    <a:lumMod val="85000"/>
                    <a:lumOff val="15000"/>
                  </a:schemeClr>
                </a:solidFill>
                <a:latin typeface="Times New Roman" panose="02020603050405020304" pitchFamily="18" charset="0"/>
                <a:cs typeface="Times New Roman" panose="02020603050405020304" pitchFamily="18" charset="0"/>
              </a:rPr>
              <a:t>Stakeholders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Stakeholder_id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Name, Role, Organization, Contact.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Stakeholder_Reports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Report_id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Report_date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Content.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Photographic_Records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Photo_id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Photo_url</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Description,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Date_taken</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Funding_Sources</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:Funding_id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Source_name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Amount_INR</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Funding_date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sz="2000" b="1" dirty="0" err="1">
                <a:solidFill>
                  <a:schemeClr val="tx1">
                    <a:lumMod val="85000"/>
                    <a:lumOff val="15000"/>
                  </a:schemeClr>
                </a:solidFill>
                <a:latin typeface="Times New Roman" panose="02020603050405020304" pitchFamily="18" charset="0"/>
                <a:cs typeface="Times New Roman" panose="02020603050405020304" pitchFamily="18" charset="0"/>
              </a:rPr>
              <a:t>Environmental_Threats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Threat_id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Threat_type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Severity_level</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Description,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Reported_date</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1BE2E39-8F8B-D497-7FA6-DAE2B74CA3E6}"/>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7</a:t>
            </a:fld>
            <a:endParaRPr lang="en-US" sz="1000"/>
          </a:p>
        </p:txBody>
      </p:sp>
    </p:spTree>
    <p:extLst>
      <p:ext uri="{BB962C8B-B14F-4D97-AF65-F5344CB8AC3E}">
        <p14:creationId xmlns:p14="http://schemas.microsoft.com/office/powerpoint/2010/main" val="73659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9E20E6-7B8E-96B2-75A0-6A4286DE0CAD}"/>
              </a:ext>
            </a:extLst>
          </p:cNvPr>
          <p:cNvSpPr>
            <a:spLocks noGrp="1"/>
          </p:cNvSpPr>
          <p:nvPr>
            <p:ph type="title"/>
          </p:nvPr>
        </p:nvSpPr>
        <p:spPr>
          <a:xfrm>
            <a:off x="735842" y="548640"/>
            <a:ext cx="9944599" cy="1188720"/>
          </a:xfrm>
        </p:spPr>
        <p:txBody>
          <a:bodyPr>
            <a:norm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Relationships</a:t>
            </a:r>
          </a:p>
        </p:txBody>
      </p:sp>
      <p:sp>
        <p:nvSpPr>
          <p:cNvPr id="3" name="Content Placeholder 2">
            <a:extLst>
              <a:ext uri="{FF2B5EF4-FFF2-40B4-BE49-F238E27FC236}">
                <a16:creationId xmlns:a16="http://schemas.microsoft.com/office/drawing/2014/main" id="{3E824BAE-D405-22D8-B1A8-2E7D152A5635}"/>
              </a:ext>
            </a:extLst>
          </p:cNvPr>
          <p:cNvSpPr>
            <a:spLocks noGrp="1"/>
          </p:cNvSpPr>
          <p:nvPr>
            <p:ph idx="1"/>
          </p:nvPr>
        </p:nvSpPr>
        <p:spPr>
          <a:xfrm>
            <a:off x="735842" y="2052849"/>
            <a:ext cx="10617958" cy="4428652"/>
          </a:xfrm>
        </p:spPr>
        <p:txBody>
          <a:bodyPr anchor="ctr">
            <a:normAutofit/>
          </a:bodyPr>
          <a:lstStyle/>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 TEMPLES — </a:t>
            </a:r>
            <a:r>
              <a:rPr lang="en-CA" sz="2000" b="1" dirty="0" err="1">
                <a:solidFill>
                  <a:schemeClr val="tx1">
                    <a:lumMod val="85000"/>
                    <a:lumOff val="15000"/>
                  </a:schemeClr>
                </a:solidFill>
                <a:latin typeface="Times New Roman" panose="02020603050405020304" pitchFamily="18" charset="0"/>
                <a:cs typeface="Times New Roman" panose="02020603050405020304" pitchFamily="18" charset="0"/>
              </a:rPr>
              <a:t>Assessed_By</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 — TEMPLE_CONDITIONS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temple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have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condition assessments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2. TEMPLE_CONDITIONS — Motivated — RESTORATION_PROJECTS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temple condition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motivate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restoration projects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3. RESTORATION_PROJECTS — </a:t>
            </a:r>
            <a:r>
              <a:rPr lang="en-CA" sz="2000" b="1" dirty="0" err="1">
                <a:solidFill>
                  <a:schemeClr val="tx1">
                    <a:lumMod val="85000"/>
                    <a:lumOff val="15000"/>
                  </a:schemeClr>
                </a:solidFill>
                <a:latin typeface="Times New Roman" panose="02020603050405020304" pitchFamily="18" charset="0"/>
                <a:cs typeface="Times New Roman" panose="02020603050405020304" pitchFamily="18" charset="0"/>
              </a:rPr>
              <a:t>Funded_By</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 — FUNDING_SOURCES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restoration project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be funded by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funding sources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4. TEMPLES — Comprises — ARCHITECTURAL_DETAILS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temple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comprise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architectural details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5. ARCHITECTURAL_DETAILS — </a:t>
            </a:r>
            <a:r>
              <a:rPr lang="en-CA" sz="2000" b="1" dirty="0" err="1">
                <a:solidFill>
                  <a:schemeClr val="tx1">
                    <a:lumMod val="85000"/>
                    <a:lumOff val="15000"/>
                  </a:schemeClr>
                </a:solidFill>
                <a:latin typeface="Times New Roman" panose="02020603050405020304" pitchFamily="18" charset="0"/>
                <a:cs typeface="Times New Roman" panose="02020603050405020304" pitchFamily="18" charset="0"/>
              </a:rPr>
              <a:t>Evaluated_By</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 — STAKEHOLDER</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stakeholder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evaluate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architectural details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Freeform: Shape 2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1BE2E39-8F8B-D497-7FA6-DAE2B74CA3E6}"/>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8</a:t>
            </a:fld>
            <a:endParaRPr lang="en-US" sz="1000"/>
          </a:p>
        </p:txBody>
      </p:sp>
    </p:spTree>
    <p:extLst>
      <p:ext uri="{BB962C8B-B14F-4D97-AF65-F5344CB8AC3E}">
        <p14:creationId xmlns:p14="http://schemas.microsoft.com/office/powerpoint/2010/main" val="52687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9E20E6-7B8E-96B2-75A0-6A4286DE0CAD}"/>
              </a:ext>
            </a:extLst>
          </p:cNvPr>
          <p:cNvSpPr>
            <a:spLocks noGrp="1"/>
          </p:cNvSpPr>
          <p:nvPr>
            <p:ph type="title"/>
          </p:nvPr>
        </p:nvSpPr>
        <p:spPr>
          <a:xfrm>
            <a:off x="450376" y="553263"/>
            <a:ext cx="9543405" cy="1188720"/>
          </a:xfrm>
        </p:spPr>
        <p:txBody>
          <a:bodyPr>
            <a:norm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Relationships</a:t>
            </a:r>
          </a:p>
        </p:txBody>
      </p:sp>
      <p:sp>
        <p:nvSpPr>
          <p:cNvPr id="3" name="Content Placeholder 2">
            <a:extLst>
              <a:ext uri="{FF2B5EF4-FFF2-40B4-BE49-F238E27FC236}">
                <a16:creationId xmlns:a16="http://schemas.microsoft.com/office/drawing/2014/main" id="{3E824BAE-D405-22D8-B1A8-2E7D152A5635}"/>
              </a:ext>
            </a:extLst>
          </p:cNvPr>
          <p:cNvSpPr>
            <a:spLocks noGrp="1"/>
          </p:cNvSpPr>
          <p:nvPr>
            <p:ph idx="1"/>
          </p:nvPr>
        </p:nvSpPr>
        <p:spPr>
          <a:xfrm>
            <a:off x="450376" y="2205389"/>
            <a:ext cx="9865523" cy="4014436"/>
          </a:xfrm>
        </p:spPr>
        <p:txBody>
          <a:bodyPr anchor="ctr">
            <a:normAutofit/>
          </a:bodyPr>
          <a:lstStyle/>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6. STAKEHOLDER — Submits — STAKEHOLDER_REPORTS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stakeholder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submit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reports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7. STAKEHOLDER — Reports — ENVIRONMENTAL_THREADS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stakeholder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report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environmental threats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8. ENVIRONMENTAL_THREADS — Illustrates — PHOTOGRAPHIC_RECORDS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An environmental threat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be illustrated by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photographic records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9. PHOTOGRAPHIC_RECORDS — </a:t>
            </a:r>
            <a:r>
              <a:rPr lang="en-CA" sz="2000" b="1" dirty="0" err="1">
                <a:solidFill>
                  <a:schemeClr val="tx1">
                    <a:lumMod val="85000"/>
                    <a:lumOff val="15000"/>
                  </a:schemeClr>
                </a:solidFill>
                <a:latin typeface="Times New Roman" panose="02020603050405020304" pitchFamily="18" charset="0"/>
                <a:cs typeface="Times New Roman" panose="02020603050405020304" pitchFamily="18" charset="0"/>
              </a:rPr>
              <a:t>Captured_By</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 — STAKEHOLDER</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photographic record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is captured by exactly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one</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stakeholder.</a:t>
            </a:r>
          </a:p>
          <a:p>
            <a:pPr marL="0" indent="0">
              <a:buNone/>
            </a:pP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10. RESTORATION_PROJECTS — </a:t>
            </a:r>
            <a:r>
              <a:rPr lang="en-CA" sz="2000" b="1" dirty="0" err="1">
                <a:solidFill>
                  <a:schemeClr val="tx1">
                    <a:lumMod val="85000"/>
                    <a:lumOff val="15000"/>
                  </a:schemeClr>
                </a:solidFill>
                <a:latin typeface="Times New Roman" panose="02020603050405020304" pitchFamily="18" charset="0"/>
                <a:cs typeface="Times New Roman" panose="02020603050405020304" pitchFamily="18" charset="0"/>
              </a:rPr>
              <a:t>Targeted_In</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 — ARCHITECTURAL_DETAILS</a:t>
            </a:r>
          </a:p>
          <a:p>
            <a:pPr marL="0" indent="0">
              <a:buNone/>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 restoration project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can target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many</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 architectural details (</a:t>
            </a:r>
            <a:r>
              <a:rPr lang="en-CA" sz="2000" b="1"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t>
            </a:r>
          </a:p>
          <a:p>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Freeform: Shape 2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1BE2E39-8F8B-D497-7FA6-DAE2B74CA3E6}"/>
              </a:ext>
            </a:extLst>
          </p:cNvPr>
          <p:cNvSpPr>
            <a:spLocks noGrp="1"/>
          </p:cNvSpPr>
          <p:nvPr>
            <p:ph type="sldNum" sz="quarter" idx="12"/>
          </p:nvPr>
        </p:nvSpPr>
        <p:spPr>
          <a:xfrm>
            <a:off x="8610600" y="6356350"/>
            <a:ext cx="2743200" cy="365125"/>
          </a:xfrm>
        </p:spPr>
        <p:txBody>
          <a:bodyPr>
            <a:normAutofit/>
          </a:bodyPr>
          <a:lstStyle/>
          <a:p>
            <a:pPr>
              <a:spcAft>
                <a:spcPts val="600"/>
              </a:spcAft>
            </a:pPr>
            <a:fld id="{FF412A3B-0EF9-4AA3-A0BB-B2D9458C88DF}" type="slidenum">
              <a:rPr lang="en-US" sz="1000"/>
              <a:pPr>
                <a:spcAft>
                  <a:spcPts val="600"/>
                </a:spcAft>
              </a:pPr>
              <a:t>9</a:t>
            </a:fld>
            <a:endParaRPr lang="en-US" sz="1000"/>
          </a:p>
        </p:txBody>
      </p:sp>
    </p:spTree>
    <p:extLst>
      <p:ext uri="{BB962C8B-B14F-4D97-AF65-F5344CB8AC3E}">
        <p14:creationId xmlns:p14="http://schemas.microsoft.com/office/powerpoint/2010/main" val="3552349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13125</TotalTime>
  <Words>4288</Words>
  <Application>Microsoft Macintosh PowerPoint</Application>
  <PresentationFormat>Widescreen</PresentationFormat>
  <Paragraphs>481</Paragraphs>
  <Slides>52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Aptos</vt:lpstr>
      <vt:lpstr>Aptos Display</vt:lpstr>
      <vt:lpstr>Arial</vt:lpstr>
      <vt:lpstr>Calibri</vt:lpstr>
      <vt:lpstr>Cambria Math</vt:lpstr>
      <vt:lpstr>Times New Roman</vt:lpstr>
      <vt:lpstr>Wingdings</vt:lpstr>
      <vt:lpstr>Office Theme</vt:lpstr>
      <vt:lpstr>Preservation of Historic Temples in Tamil Nadu</vt:lpstr>
      <vt:lpstr>Table of Content</vt:lpstr>
      <vt:lpstr>Introduction</vt:lpstr>
      <vt:lpstr>Problem Statement</vt:lpstr>
      <vt:lpstr>Solution</vt:lpstr>
      <vt:lpstr>PowerPoint Presentation</vt:lpstr>
      <vt:lpstr>Entities and Attributes</vt:lpstr>
      <vt:lpstr>Relationships</vt:lpstr>
      <vt:lpstr>Relationships</vt:lpstr>
      <vt:lpstr>Temples Table</vt:lpstr>
      <vt:lpstr>Temples Table Output</vt:lpstr>
      <vt:lpstr> Temple_Conditions Table</vt:lpstr>
      <vt:lpstr>Temple_Conditions Table Output</vt:lpstr>
      <vt:lpstr>Restoration_Projects Table</vt:lpstr>
      <vt:lpstr>Restoration_Projects Table Output</vt:lpstr>
      <vt:lpstr>Architectural_Details Table and its output</vt:lpstr>
      <vt:lpstr>Stakeholders Table</vt:lpstr>
      <vt:lpstr>Stakeholders Table Output</vt:lpstr>
      <vt:lpstr>Stakeholder_Reports Table</vt:lpstr>
      <vt:lpstr>Stakeholder_Reports Table Output</vt:lpstr>
      <vt:lpstr>Photographic_Records Table</vt:lpstr>
      <vt:lpstr>Photographic_Records Table Output</vt:lpstr>
      <vt:lpstr>Environmental_Threats Table</vt:lpstr>
      <vt:lpstr>Environmental_Threats Table Output</vt:lpstr>
      <vt:lpstr>Funding_Sources Table</vt:lpstr>
      <vt:lpstr>Funding_Sources Table Output</vt:lpstr>
      <vt:lpstr>Basic SQL Queries</vt:lpstr>
      <vt:lpstr>Basic SQL Queries</vt:lpstr>
      <vt:lpstr>Basic SQL Queries</vt:lpstr>
      <vt:lpstr>Basic SQL Queries</vt:lpstr>
      <vt:lpstr>Basic SQL Queries</vt:lpstr>
      <vt:lpstr>Intermediate SQL Queries</vt:lpstr>
      <vt:lpstr>Intermediate SQL Queries</vt:lpstr>
      <vt:lpstr>Intermediate SQL Queries</vt:lpstr>
      <vt:lpstr>Intermediate SQL Queries</vt:lpstr>
      <vt:lpstr>Intermediate SQL Queries</vt:lpstr>
      <vt:lpstr>Advanced SQL Queries</vt:lpstr>
      <vt:lpstr>PowerPoint Presentation</vt:lpstr>
      <vt:lpstr>PowerPoint Presentation</vt:lpstr>
      <vt:lpstr>PowerPoint Presentation</vt:lpstr>
      <vt:lpstr>PowerPoint Presentation</vt:lpstr>
      <vt:lpstr>Basic Mathematical Notation</vt:lpstr>
      <vt:lpstr>Basic Mathematical Notation</vt:lpstr>
      <vt:lpstr>Basic Mathematical Notation</vt:lpstr>
      <vt:lpstr>PowerPoint Presentation</vt:lpstr>
      <vt:lpstr>PowerPoint Presentation</vt:lpstr>
      <vt:lpstr>Intermediate Mathematical Notations</vt:lpstr>
      <vt:lpstr>PowerPoint Presentation</vt:lpstr>
      <vt:lpstr>PowerPoint Presentation</vt:lpstr>
      <vt:lpstr>Conclusion and 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Preservation of Historic Temples in Tamil Nadu</dc:title>
  <dc:creator>20392</dc:creator>
  <cp:lastModifiedBy>Jayapriya Muthuramasamy</cp:lastModifiedBy>
  <cp:revision>349</cp:revision>
  <dcterms:created xsi:type="dcterms:W3CDTF">2025-04-16T21:35:35Z</dcterms:created>
  <dcterms:modified xsi:type="dcterms:W3CDTF">2025-04-29T20:41:45Z</dcterms:modified>
</cp:coreProperties>
</file>